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2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3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893f0d2e50b4195" /><Relationship Type="http://schemas.openxmlformats.org/officeDocument/2006/relationships/extended-properties" Target="/docProps/app.xml" Id="R3c90a074e61f433b" /><Relationship Type="http://schemas.openxmlformats.org/officeDocument/2006/relationships/officeDocument" Target="/ppt/presentation.xml" Id="R7d535d92b214482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03dc8f970bf4c7f"/>
  </p:sldMasterIdLst>
  <p:notesMasterIdLst>
    <p:notesMasterId xmlns:r="http://schemas.openxmlformats.org/officeDocument/2006/relationships" r:id="R1320e8f16ee7454c"/>
  </p:notesMasterIdLst>
  <p:sldIdLst>
    <p:sldId xmlns:r="http://schemas.openxmlformats.org/officeDocument/2006/relationships" id="256" r:id="R1729dd5bb6a24345"/>
    <p:sldId xmlns:r="http://schemas.openxmlformats.org/officeDocument/2006/relationships" id="257" r:id="Rf5f1172a95e1415e"/>
    <p:sldId xmlns:r="http://schemas.openxmlformats.org/officeDocument/2006/relationships" id="258" r:id="Re38b73245a4a4b5d"/>
    <p:sldId xmlns:r="http://schemas.openxmlformats.org/officeDocument/2006/relationships" id="259" r:id="R5952599cb4ac4d7c"/>
    <p:sldId xmlns:r="http://schemas.openxmlformats.org/officeDocument/2006/relationships" id="260" r:id="Rf5a5be7e981a4ed5"/>
    <p:sldId xmlns:r="http://schemas.openxmlformats.org/officeDocument/2006/relationships" id="261" r:id="R45accf30e4324159"/>
    <p:sldId xmlns:r="http://schemas.openxmlformats.org/officeDocument/2006/relationships" id="262" r:id="Ra136f56083894993"/>
    <p:sldId xmlns:r="http://schemas.openxmlformats.org/officeDocument/2006/relationships" id="263" r:id="Reabe428d49ef4fad"/>
    <p:sldId xmlns:r="http://schemas.openxmlformats.org/officeDocument/2006/relationships" id="264" r:id="R62f5b596c4604eb7"/>
    <p:sldId xmlns:r="http://schemas.openxmlformats.org/officeDocument/2006/relationships" id="265" r:id="R3e9fb0508ed94327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bd063b1f624b48" /><Relationship Type="http://schemas.openxmlformats.org/officeDocument/2006/relationships/slideMaster" Target="/ppt/slideMasters/slideMaster1.xml" Id="Ra03dc8f970bf4c7f" /><Relationship Type="http://schemas.openxmlformats.org/officeDocument/2006/relationships/notesMaster" Target="/ppt/notesMasters/notesMaster1.xml" Id="R1320e8f16ee7454c" /><Relationship Type="http://schemas.openxmlformats.org/officeDocument/2006/relationships/presProps" Target="/ppt/presProps.xml" Id="R9b97521e15944cc1" /><Relationship Type="http://schemas.openxmlformats.org/officeDocument/2006/relationships/tableStyles" Target="/ppt/tableStyles.xml" Id="R1b9e67905bab4be6" /><Relationship Type="http://schemas.openxmlformats.org/officeDocument/2006/relationships/slide" Target="/ppt/slides/slide1.xml" Id="R1729dd5bb6a24345" /><Relationship Type="http://schemas.openxmlformats.org/officeDocument/2006/relationships/slide" Target="/ppt/slides/slide2.xml" Id="Rf5f1172a95e1415e" /><Relationship Type="http://schemas.openxmlformats.org/officeDocument/2006/relationships/slide" Target="/ppt/slides/slide3.xml" Id="Re38b73245a4a4b5d" /><Relationship Type="http://schemas.openxmlformats.org/officeDocument/2006/relationships/slide" Target="/ppt/slides/slide4.xml" Id="R5952599cb4ac4d7c" /><Relationship Type="http://schemas.openxmlformats.org/officeDocument/2006/relationships/slide" Target="/ppt/slides/slide5.xml" Id="Rf5a5be7e981a4ed5" /><Relationship Type="http://schemas.openxmlformats.org/officeDocument/2006/relationships/slide" Target="/ppt/slides/slide6.xml" Id="R45accf30e4324159" /><Relationship Type="http://schemas.openxmlformats.org/officeDocument/2006/relationships/slide" Target="/ppt/slides/slide7.xml" Id="Ra136f56083894993" /><Relationship Type="http://schemas.openxmlformats.org/officeDocument/2006/relationships/slide" Target="/ppt/slides/slide8.xml" Id="Reabe428d49ef4fad" /><Relationship Type="http://schemas.openxmlformats.org/officeDocument/2006/relationships/slide" Target="/ppt/slides/slide9.xml" Id="R62f5b596c4604eb7" /><Relationship Type="http://schemas.openxmlformats.org/officeDocument/2006/relationships/slide" Target="/ppt/slides/slide10.xml" Id="R3e9fb0508ed9432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cb54628d6c488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25eed6f32584cb8" /><Relationship Type="http://schemas.openxmlformats.org/officeDocument/2006/relationships/notesMaster" Target="/ppt/notesMasters/notesMaster1.xml" Id="Re44c76ea96ba4b1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d7eb4d62cae479a" /><Relationship Type="http://schemas.openxmlformats.org/officeDocument/2006/relationships/notesMaster" Target="/ppt/notesMasters/notesMaster1.xml" Id="R1321c05451c3470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7bf751b0bef4069" /><Relationship Type="http://schemas.openxmlformats.org/officeDocument/2006/relationships/notesMaster" Target="/ppt/notesMasters/notesMaster1.xml" Id="Rbb3727f20183417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483933629954da8" /><Relationship Type="http://schemas.openxmlformats.org/officeDocument/2006/relationships/notesMaster" Target="/ppt/notesMasters/notesMaster1.xml" Id="R25328eaa176847a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e7b08476ab048cc" /><Relationship Type="http://schemas.openxmlformats.org/officeDocument/2006/relationships/notesMaster" Target="/ppt/notesMasters/notesMaster1.xml" Id="R9492f3ea2d5d49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02f23586fee4d3b" /><Relationship Type="http://schemas.openxmlformats.org/officeDocument/2006/relationships/notesMaster" Target="/ppt/notesMasters/notesMaster1.xml" Id="R60324facd0b7419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494d13288a9451a" /><Relationship Type="http://schemas.openxmlformats.org/officeDocument/2006/relationships/notesMaster" Target="/ppt/notesMasters/notesMaster1.xml" Id="R8c6bb0e3579d4cc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451ab35ae88490a" /><Relationship Type="http://schemas.openxmlformats.org/officeDocument/2006/relationships/notesMaster" Target="/ppt/notesMasters/notesMaster1.xml" Id="R17d278b0438a40b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06d0cfaf2b245aa" /><Relationship Type="http://schemas.openxmlformats.org/officeDocument/2006/relationships/notesMaster" Target="/ppt/notesMasters/notesMaster1.xml" Id="Rb1fd2a22aa5e477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44881fac94846b9" /><Relationship Type="http://schemas.openxmlformats.org/officeDocument/2006/relationships/notesMaster" Target="/ppt/notesMasters/notesMaster1.xml" Id="R213932c4817d4d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41e90ed50f4e7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d68b3cbbfd4946" /><Relationship Type="http://schemas.openxmlformats.org/officeDocument/2006/relationships/slideLayout" Target="/ppt/slideLayouts/slideLayout1.xml" Id="R21991e978888491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1991e978888491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34e69eab4140ec" /><Relationship Type="http://schemas.openxmlformats.org/officeDocument/2006/relationships/notesSlide" Target="/ppt/notesSlides/notesSlide1.xml" Id="R04d311b36f884dc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39a5737cae43ef" /><Relationship Type="http://schemas.openxmlformats.org/officeDocument/2006/relationships/notesSlide" Target="/ppt/notesSlides/notesSlide2.xml" Id="Rae0f38cb25d64a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3687e5291d46f8" /><Relationship Type="http://schemas.openxmlformats.org/officeDocument/2006/relationships/chart" Target="/ppt/slides/charts/chart1.xml" Id="R513052a227134085" /><Relationship Type="http://schemas.openxmlformats.org/officeDocument/2006/relationships/notesSlide" Target="/ppt/notesSlides/notesSlide3.xml" Id="R1ba03b60f7a1473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53e1c169134730" /><Relationship Type="http://schemas.openxmlformats.org/officeDocument/2006/relationships/chart" Target="/ppt/slides/charts/chart2.xml" Id="R7fc1a3a8e8ca4782" /><Relationship Type="http://schemas.openxmlformats.org/officeDocument/2006/relationships/notesSlide" Target="/ppt/notesSlides/notesSlide4.xml" Id="Rfd2d74b2a9b94df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b61d3d9729401c" /><Relationship Type="http://schemas.openxmlformats.org/officeDocument/2006/relationships/chart" Target="/ppt/slides/charts/chart3.xml" Id="R705f4d3989544ad4" /><Relationship Type="http://schemas.openxmlformats.org/officeDocument/2006/relationships/notesSlide" Target="/ppt/notesSlides/notesSlide5.xml" Id="R0e0c2cde23544a6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e90990a89d46a0" /><Relationship Type="http://schemas.openxmlformats.org/officeDocument/2006/relationships/notesSlide" Target="/ppt/notesSlides/notesSlide6.xml" Id="R693084eb6b01421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f6dff18a134302" /><Relationship Type="http://schemas.openxmlformats.org/officeDocument/2006/relationships/notesSlide" Target="/ppt/notesSlides/notesSlide7.xml" Id="Rdac398b6c1594ae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fdc4903fe74ef7" /><Relationship Type="http://schemas.openxmlformats.org/officeDocument/2006/relationships/notesSlide" Target="/ppt/notesSlides/notesSlide8.xml" Id="R68f0b3d6c46f47a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524ea694c647fc" /><Relationship Type="http://schemas.openxmlformats.org/officeDocument/2006/relationships/notesSlide" Target="/ppt/notesSlides/notesSlide9.xml" Id="Rb426dc56c670442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55c30133224a60" /><Relationship Type="http://schemas.openxmlformats.org/officeDocument/2006/relationships/notesSlide" Target="/ppt/notesSlides/notesSlide10.xml" Id="R2b91f2ea2d7c4dfe" /></Relationships>
</file>

<file path=ppt/slides/charts/chart1.xml><?xml version="1.0" encoding="utf-8"?>
<c:chartSpace xmlns:c="http://schemas.openxmlformats.org/drawingml/2006/chart">
  <c:lang val="en-US"/>
  <c:roundedCorners val="0"/>
  <c:chart>
    <c:plotArea>
      <c:layout/>
      <c:barChart>
        <c:barDir val="col"/>
        <c:grouping val="clustered"/>
        <c:varyColors val="0"/>
        <c:ser>
          <c:idx val="0"/>
          <c:order val="0"/>
          <c:tx>
            <c:v>Alcance</c:v>
          </c:tx>
          <c:spPr>
            <a:solidFill xmlns:a="http://schemas.openxmlformats.org/drawingml/2006/main">
              <a:srgbClr val="033E4E"/>
            </a:solidFill>
          </c:spPr>
          <c:dLbls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7"/>
              <c:pt idx="0">
                <c:v>Marzo</c:v>
              </c:pt>
              <c:pt idx="1">
                <c:v>Abril</c:v>
              </c:pt>
              <c:pt idx="2">
                <c:v>Mayo</c:v>
              </c:pt>
              <c:pt idx="3">
                <c:v>Junio</c:v>
              </c:pt>
              <c:pt idx="4">
                <c:v>Julio</c:v>
              </c:pt>
              <c:pt idx="5">
                <c:v>Agosto</c:v>
              </c:pt>
              <c:pt idx="6">
                <c:v>Septiembre</c:v>
              </c:pt>
            </c:strLit>
          </c:cat>
          <c:val>
            <c:numLit>
              <c:formatCode>General</c:formatCode>
              <c:ptCount val="7"/>
              <c:pt idx="0">
                <c:v>368</c:v>
              </c:pt>
              <c:pt idx="1">
                <c:v>12455</c:v>
              </c:pt>
              <c:pt idx="2">
                <c:v>8179</c:v>
              </c:pt>
              <c:pt idx="3">
                <c:v>7487</c:v>
              </c:pt>
              <c:pt idx="4">
                <c:v>4560</c:v>
              </c:pt>
              <c:pt idx="5">
                <c:v>13029</c:v>
              </c:pt>
              <c:pt idx="6">
                <c:v>6368</c:v>
              </c:pt>
            </c:numLit>
          </c:val>
        </c:ser>
        <c:ser>
          <c:idx val="1"/>
          <c:order val="1"/>
          <c:tx>
            <c:v>Interacciones</c:v>
          </c:tx>
          <c:spPr>
            <a:solidFill xmlns:a="http://schemas.openxmlformats.org/drawingml/2006/main">
              <a:srgbClr val="F94357"/>
            </a:solidFill>
          </c:spPr>
          <c:dLbls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7"/>
              <c:pt idx="0">
                <c:v>Marzo</c:v>
              </c:pt>
              <c:pt idx="1">
                <c:v>Abril</c:v>
              </c:pt>
              <c:pt idx="2">
                <c:v>Mayo</c:v>
              </c:pt>
              <c:pt idx="3">
                <c:v>Junio</c:v>
              </c:pt>
              <c:pt idx="4">
                <c:v>Julio</c:v>
              </c:pt>
              <c:pt idx="5">
                <c:v>Agosto</c:v>
              </c:pt>
              <c:pt idx="6">
                <c:v>Septiembre</c:v>
              </c:pt>
            </c:strLit>
          </c:cat>
          <c:val>
            <c:numLit>
              <c:formatCode>General</c:formatCode>
              <c:ptCount val="7"/>
              <c:pt idx="0">
                <c:v>16</c:v>
              </c:pt>
              <c:pt idx="1">
                <c:v>906</c:v>
              </c:pt>
              <c:pt idx="2">
                <c:v>466</c:v>
              </c:pt>
              <c:pt idx="3">
                <c:v>612</c:v>
              </c:pt>
              <c:pt idx="4">
                <c:v>755</c:v>
              </c:pt>
              <c:pt idx="5">
                <c:v>1053</c:v>
              </c:pt>
              <c:pt idx="6">
                <c:v>613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101C24"/>
                </a:solidFill>
              </a:defRPr>
            </a:pPr>
          </a:p>
        </c:txPr>
        <c:crossAx val="48672768"/>
        <c:crosses val="autoZero"/>
        <c:lblAlgn val="ctr"/>
        <c:lblOffset val="100"/>
        <c:noMultiLvlLbl val="0"/>
      </c:catAx>
      <c:valAx>
        <c:axId val="48672768"/>
        <c:scaling>
          <c:orientation val="minMax"/>
        </c:scaling>
        <c:delete val="1"/>
        <c:axPos val="l"/>
        <c:majorGridlines>
          <c:spPr>
            <a:ln xmlns:a="http://schemas.openxmlformats.org/drawingml/2006/main" w="9525">
              <a:solidFill>
                <a:srgbClr val="E7E3D6"/>
              </a:solidFill>
              <a:prstDash val="solid"/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</a:defRPr>
            </a:pPr>
          </a:p>
        </c:txPr>
        <c:crossAx val="48650112"/>
        <c:crosses val="autoZero"/>
        <c:crossBetween val="between"/>
      </c:valAx>
      <c:spPr>
        <a:solidFill xmlns:a="http://schemas.openxmlformats.org/drawingml/2006/main">
          <a:srgbClr val="000000">
            <a:alpha val="0"/>
          </a:srgbClr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825">
              <a:solidFill>
                <a:srgbClr val="101C24"/>
              </a:solidFill>
            </a:defRPr>
          </a:pPr>
        </a:p>
      </c:txPr>
    </c:legend>
    <c:plotVisOnly val="1"/>
  </c:chart>
  <c:spPr>
    <a:solidFill xmlns:a="http://schemas.openxmlformats.org/drawingml/2006/main">
      <a:srgbClr val="000000">
        <a:alpha val="0"/>
      </a:srgbClr>
    </a:solidFill>
  </c:spPr>
</c:chartSpace>
</file>

<file path=ppt/slides/charts/chart2.xml><?xml version="1.0" encoding="utf-8"?>
<c:chartSpace xmlns:c="http://schemas.openxmlformats.org/drawingml/2006/chart">
  <c:lang val="en-US"/>
  <c:roundedCorners val="0"/>
  <c:chart>
    <c:plotArea>
      <c:layout/>
      <c:barChart>
        <c:barDir val="col"/>
        <c:grouping val="clustered"/>
        <c:varyColors val="0"/>
        <c:ser>
          <c:idx val="0"/>
          <c:order val="0"/>
          <c:tx>
            <c:v>Alcance</c:v>
          </c:tx>
          <c:spPr>
            <a:solidFill xmlns:a="http://schemas.openxmlformats.org/drawingml/2006/main">
              <a:srgbClr val="033E4E"/>
            </a:solidFill>
          </c:spPr>
          <c:dLbls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3"/>
              <c:pt idx="0">
                <c:v>Facebook</c:v>
              </c:pt>
              <c:pt idx="1">
                <c:v>Instagram</c:v>
              </c:pt>
              <c:pt idx="2">
                <c:v>LinkedIn</c:v>
              </c:pt>
            </c:strLit>
          </c:cat>
          <c:val>
            <c:numLit>
              <c:formatCode>General</c:formatCode>
              <c:ptCount val="3"/>
              <c:pt idx="0">
                <c:v>33432</c:v>
              </c:pt>
              <c:pt idx="1">
                <c:v>10833</c:v>
              </c:pt>
              <c:pt idx="2">
                <c:v>8181</c:v>
              </c:pt>
            </c:numLit>
          </c:val>
        </c:ser>
        <c:ser>
          <c:idx val="1"/>
          <c:order val="1"/>
          <c:tx>
            <c:v>Interacciones</c:v>
          </c:tx>
          <c:spPr>
            <a:solidFill xmlns:a="http://schemas.openxmlformats.org/drawingml/2006/main">
              <a:srgbClr val="F94357"/>
            </a:solidFill>
          </c:spPr>
          <c:dLbls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3"/>
              <c:pt idx="0">
                <c:v>Facebook</c:v>
              </c:pt>
              <c:pt idx="1">
                <c:v>Instagram</c:v>
              </c:pt>
              <c:pt idx="2">
                <c:v>LinkedIn</c:v>
              </c:pt>
            </c:strLit>
          </c:cat>
          <c:val>
            <c:numLit>
              <c:formatCode>General</c:formatCode>
              <c:ptCount val="3"/>
              <c:pt idx="0">
                <c:v>897</c:v>
              </c:pt>
              <c:pt idx="1">
                <c:v>741</c:v>
              </c:pt>
              <c:pt idx="2">
                <c:v>2783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101C24"/>
                </a:solidFill>
              </a:defRPr>
            </a:pPr>
          </a:p>
        </c:txPr>
        <c:crossAx val="48672768"/>
        <c:crosses val="autoZero"/>
        <c:lblAlgn val="ctr"/>
        <c:lblOffset val="100"/>
        <c:noMultiLvlLbl val="0"/>
      </c:catAx>
      <c:valAx>
        <c:axId val="48672768"/>
        <c:scaling>
          <c:orientation val="minMax"/>
        </c:scaling>
        <c:delete val="1"/>
        <c:axPos val="l"/>
        <c:majorGridlines>
          <c:spPr>
            <a:ln xmlns:a="http://schemas.openxmlformats.org/drawingml/2006/main" w="9525">
              <a:solidFill>
                <a:srgbClr val="E7E3D6"/>
              </a:solidFill>
              <a:prstDash val="solid"/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</a:defRPr>
            </a:pPr>
          </a:p>
        </c:txPr>
        <c:crossAx val="48650112"/>
        <c:crosses val="autoZero"/>
        <c:crossBetween val="between"/>
      </c:valAx>
      <c:spPr>
        <a:solidFill xmlns:a="http://schemas.openxmlformats.org/drawingml/2006/main">
          <a:srgbClr val="000000">
            <a:alpha val="0"/>
          </a:srgbClr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825">
              <a:solidFill>
                <a:srgbClr val="101C24"/>
              </a:solidFill>
            </a:defRPr>
          </a:pPr>
        </a:p>
      </c:txPr>
    </c:legend>
    <c:plotVisOnly val="1"/>
  </c:chart>
  <c:spPr>
    <a:solidFill xmlns:a="http://schemas.openxmlformats.org/drawingml/2006/main">
      <a:srgbClr val="000000">
        <a:alpha val="0"/>
      </a:srgbClr>
    </a:solidFill>
  </c:spPr>
</c:chartSpace>
</file>

<file path=ppt/slides/charts/chart3.xml><?xml version="1.0" encoding="utf-8"?>
<c:chartSpace xmlns:c="http://schemas.openxmlformats.org/drawingml/2006/chart">
  <c:lang val="en-US"/>
  <c:roundedCorners val="0"/>
  <c:chart>
    <c:plotArea>
      <c:layout/>
      <c:barChart>
        <c:barDir val="col"/>
        <c:grouping val="clustered"/>
        <c:varyColors val="0"/>
        <c:ser>
          <c:idx val="0"/>
          <c:order val="0"/>
          <c:tx>
            <c:v>Publicaciones</c:v>
          </c:tx>
          <c:spPr>
            <a:solidFill xmlns:a="http://schemas.openxmlformats.org/drawingml/2006/main">
              <a:srgbClr val="0A6F86"/>
            </a:solidFill>
          </c:spPr>
          <c:dLbls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4"/>
              <c:pt idx="0">
                <c:v>Carrusel</c:v>
              </c:pt>
              <c:pt idx="1">
                <c:v>Story</c:v>
              </c:pt>
              <c:pt idx="2">
                <c:v>Imagen</c:v>
              </c:pt>
              <c:pt idx="3">
                <c:v>Reel</c:v>
              </c:pt>
            </c:strLit>
          </c:cat>
          <c:val>
            <c:numLit>
              <c:formatCode>General</c:formatCode>
              <c:ptCount val="4"/>
              <c:pt idx="0">
                <c:v>88</c:v>
              </c:pt>
              <c:pt idx="1">
                <c:v>52</c:v>
              </c:pt>
              <c:pt idx="2">
                <c:v>50</c:v>
              </c:pt>
              <c:pt idx="3">
                <c:v>23</c:v>
              </c:pt>
            </c:numLit>
          </c:val>
        </c:ser>
        <c:ser>
          <c:idx val="1"/>
          <c:order val="1"/>
          <c:tx>
            <c:v>Interacciones</c:v>
          </c:tx>
          <c:spPr>
            <a:solidFill xmlns:a="http://schemas.openxmlformats.org/drawingml/2006/main">
              <a:srgbClr val="F94357"/>
            </a:solidFill>
          </c:spPr>
          <c:dLbls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4"/>
              <c:pt idx="0">
                <c:v>Carrusel</c:v>
              </c:pt>
              <c:pt idx="1">
                <c:v>Story</c:v>
              </c:pt>
              <c:pt idx="2">
                <c:v>Imagen</c:v>
              </c:pt>
              <c:pt idx="3">
                <c:v>Reel</c:v>
              </c:pt>
            </c:strLit>
          </c:cat>
          <c:val>
            <c:numLit>
              <c:formatCode>General</c:formatCode>
              <c:ptCount val="4"/>
              <c:pt idx="0">
                <c:v>3114</c:v>
              </c:pt>
              <c:pt idx="1">
                <c:v>169</c:v>
              </c:pt>
              <c:pt idx="2">
                <c:v>703</c:v>
              </c:pt>
              <c:pt idx="3">
                <c:v>435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101C24"/>
                </a:solidFill>
              </a:defRPr>
            </a:pPr>
          </a:p>
        </c:txPr>
        <c:crossAx val="48672768"/>
        <c:crosses val="autoZero"/>
        <c:lblAlgn val="ctr"/>
        <c:lblOffset val="100"/>
        <c:noMultiLvlLbl val="0"/>
      </c:catAx>
      <c:valAx>
        <c:axId val="48672768"/>
        <c:scaling>
          <c:orientation val="minMax"/>
        </c:scaling>
        <c:delete val="1"/>
        <c:axPos val="l"/>
        <c:majorGridlines>
          <c:spPr>
            <a:ln xmlns:a="http://schemas.openxmlformats.org/drawingml/2006/main" w="9525">
              <a:solidFill>
                <a:srgbClr val="E7E3D6"/>
              </a:solidFill>
              <a:prstDash val="solid"/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</a:defRPr>
            </a:pPr>
          </a:p>
        </c:txPr>
        <c:crossAx val="48650112"/>
        <c:crosses val="autoZero"/>
        <c:crossBetween val="between"/>
      </c:valAx>
      <c:spPr>
        <a:solidFill xmlns:a="http://schemas.openxmlformats.org/drawingml/2006/main">
          <a:srgbClr val="000000">
            <a:alpha val="0"/>
          </a:srgbClr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825">
              <a:solidFill>
                <a:srgbClr val="101C24"/>
              </a:solidFill>
            </a:defRPr>
          </a:pPr>
        </a:p>
      </c:txPr>
    </c:legend>
    <c:plotVisOnly val="1"/>
  </c:chart>
  <c:spPr>
    <a:solidFill xmlns:a="http://schemas.openxmlformats.org/drawingml/2006/main">
      <a:srgbClr val="000000">
        <a:alpha val="0"/>
      </a:srgbClr>
    </a:solidFill>
  </c:spPr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16022691-DE82-4962-A8C2-DF406B6CE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238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3E4E"/>
          </a:solidFill>
          <a:ln xmlns:a="http://schemas.openxmlformats.org/drawingml/2006/main" w="0">
            <a:solidFill>
              <a:srgbClr val="033E4E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DC6F26-BC55-4428-9738-ED0218667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0"/>
            <a:ext cx="571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F86"/>
          </a:solidFill>
          <a:ln xmlns:a="http://schemas.openxmlformats.org/drawingml/2006/main" w="0">
            <a:solidFill>
              <a:srgbClr val="0A6F86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CE56D5-E28C-4C0A-9097-797F7FB41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94357"/>
                </a:solidFill>
              </a:defRPr>
            </a:pPr>
            <a:r>
              <a:rPr sz="900" b="1">
                <a:solidFill>
                  <a:srgbClr val="F94357"/>
                </a:solidFill>
              </a:rPr>
              <a:t>REPORTE OCTUBRE 2025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642354-8106-44E6-B067-5484C10DC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19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Fuente: Tabla2 · Reporte general · Comportamiento de publicaciones en redes Oct 2025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9864CB-2DE1-4F21-AC71-C9F2A8E8C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57A40E-A19B-4B58-85A6-5AF493409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723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33E4E"/>
                </a:solidFill>
              </a:defRPr>
            </a:pPr>
            <a:r>
              <a:rPr sz="3600" b="1">
                <a:solidFill>
                  <a:srgbClr val="033E4E"/>
                </a:solidFill>
              </a:rPr>
              <a:t>REPORTE SOCIAL MEDIA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73CA91-71C3-4510-8728-FD3BD3D36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400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250" b="1">
                <a:solidFill>
                  <a:srgbClr val="F94357"/>
                </a:solidFill>
              </a:defRPr>
            </a:pPr>
            <a:r>
              <a:rPr sz="5250" b="1">
                <a:solidFill>
                  <a:srgbClr val="F94357"/>
                </a:solidFill>
              </a:rPr>
              <a:t>@PLAY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764642-2E26-4BB2-97F2-542D25B1D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57550"/>
            <a:ext cx="6572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C24"/>
                </a:solidFill>
              </a:defRPr>
            </a:pPr>
            <a:r>
              <a:rPr sz="1650" b="0">
                <a:solidFill>
                  <a:srgbClr val="101C24"/>
                </a:solidFill>
              </a:rPr>
              <a:t>Lectura ejecutiva basada en Tabla2 del reporte general: publicaciones, alcance, interacciones y engagement por red, formato y mes.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EF33BA-22BB-459F-B6EE-45BAED4D1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1314450"/>
            <a:ext cx="2476500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15BBA5-AE13-4C1B-922D-DEFCB67B6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952625"/>
            <a:ext cx="1524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4500" b="1">
                <a:solidFill>
                  <a:srgbClr val="FDF104"/>
                </a:solidFill>
              </a:defRPr>
            </a:pPr>
            <a:r>
              <a:rPr sz="4500" b="1">
                <a:solidFill>
                  <a:srgbClr val="FDF104"/>
                </a:solidFill>
              </a:rPr>
              <a:t>213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FD4DFD-9CF9-4A2E-ACE6-CAF6779BD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686050"/>
            <a:ext cx="190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6"/>
                </a:solidFill>
              </a:defRPr>
            </a:pPr>
            <a:r>
              <a:rPr sz="1050" b="1">
                <a:solidFill>
                  <a:srgbClr val="FFFFF6"/>
                </a:solidFill>
              </a:rPr>
              <a:t>PUBLICACIONES ANALIZADAS</a:t>
            </a:r>
          </a:p>
        </p:txBody>
      </p:sp>
    </p:spTree>
    <p:extLst>
      <p:ext uri="{BB962C8B-B14F-4D97-AF65-F5344CB8AC3E}">
        <p14:creationId xmlns:p14="http://schemas.microsoft.com/office/powerpoint/2010/main" val="17323797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BD925D1C-5D4B-4D17-B5AD-E6A95C994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238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3E4E"/>
          </a:solidFill>
          <a:ln xmlns:a="http://schemas.openxmlformats.org/drawingml/2006/main" w="0">
            <a:solidFill>
              <a:srgbClr val="033E4E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AD3CD0-6D00-4E24-9E7A-4791F9FCF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0"/>
            <a:ext cx="571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F86"/>
          </a:solidFill>
          <a:ln xmlns:a="http://schemas.openxmlformats.org/drawingml/2006/main" w="0">
            <a:solidFill>
              <a:srgbClr val="0A6F86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C40993-3DAA-43FD-9710-1FA6FE35A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94357"/>
                </a:solidFill>
              </a:defRPr>
            </a:pPr>
            <a:r>
              <a:rPr sz="900" b="1">
                <a:solidFill>
                  <a:srgbClr val="F94357"/>
                </a:solidFill>
              </a:rPr>
              <a:t>RESULTADOS GENERALES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0C0FCE-13BF-4A45-8357-93F3005B5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19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Fuente: Tabla2 · Reporte general · Comportamiento de publicaciones en redes Oct 2025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959297-3FA0-47F6-A48F-9BB43D97B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EC9AFF-C8B3-4321-9286-19A7D190A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33E4E"/>
                </a:solidFill>
              </a:defRPr>
            </a:pPr>
            <a:r>
              <a:rPr sz="2925" b="1">
                <a:solidFill>
                  <a:srgbClr val="033E4E"/>
                </a:solidFill>
              </a:rPr>
              <a:t>Overview ejecutivo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59EB7E-FAE0-4771-8FF1-EBB503207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57300"/>
            <a:ext cx="8096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E7C83"/>
                </a:solidFill>
              </a:defRPr>
            </a:pPr>
            <a:r>
              <a:rPr sz="1275" b="0">
                <a:solidFill>
                  <a:srgbClr val="6E7C83"/>
                </a:solidFill>
              </a:rPr>
              <a:t>Periodo registrado: marzo a septiembre 2025. Métricas disponibles: alcance, interacción y engagement.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4607BD-CB15-4000-AB4A-28090C192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2333625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F25C1E-9BE5-42EF-9D71-87A1FC933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47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CCC2E2-7E1C-448E-8070-E575DBBD0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71700"/>
            <a:ext cx="20288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94357"/>
                </a:solidFill>
              </a:defRPr>
            </a:pPr>
            <a:r>
              <a:rPr sz="825" b="1">
                <a:solidFill>
                  <a:srgbClr val="F94357"/>
                </a:solidFill>
              </a:rPr>
              <a:t>PUBLICACIONES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2289FB-025F-4693-96E8-325461001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81250"/>
            <a:ext cx="20288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33E4E"/>
                </a:solidFill>
              </a:defRPr>
            </a:pPr>
            <a:r>
              <a:rPr sz="2550" b="1">
                <a:solidFill>
                  <a:srgbClr val="033E4E"/>
                </a:solidFill>
              </a:rPr>
              <a:t>213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AB3B7B-D1E1-4819-9C51-E87FD7E02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19400"/>
            <a:ext cx="20288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E7C83"/>
                </a:solidFill>
              </a:defRPr>
            </a:pPr>
            <a:r>
              <a:rPr sz="825" b="0">
                <a:solidFill>
                  <a:srgbClr val="6E7C83"/>
                </a:solidFill>
              </a:rPr>
              <a:t>volumen total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874284-45C9-4129-93B0-DFCB55BB7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000250"/>
            <a:ext cx="2333625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2AEFE7-5EEF-4AFA-9D53-2DC5DC4B5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000250"/>
            <a:ext cx="47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37A92A-62A3-401C-8EC7-0698E8732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171700"/>
            <a:ext cx="20288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94357"/>
                </a:solidFill>
              </a:defRPr>
            </a:pPr>
            <a:r>
              <a:rPr sz="825" b="1">
                <a:solidFill>
                  <a:srgbClr val="F94357"/>
                </a:solidFill>
              </a:rPr>
              <a:t>ALCANCE TOTAL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514297-1498-4FE5-B4D4-315792069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381250"/>
            <a:ext cx="20288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33E4E"/>
                </a:solidFill>
              </a:defRPr>
            </a:pPr>
            <a:r>
              <a:rPr sz="2550" b="1">
                <a:solidFill>
                  <a:srgbClr val="033E4E"/>
                </a:solidFill>
              </a:rPr>
              <a:t>52,446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1BDF88-FC8D-4D97-8D36-1709C7835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819400"/>
            <a:ext cx="20288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E7C83"/>
                </a:solidFill>
              </a:defRPr>
            </a:pPr>
            <a:r>
              <a:rPr sz="825" b="0">
                <a:solidFill>
                  <a:srgbClr val="6E7C83"/>
                </a:solidFill>
              </a:rPr>
              <a:t>suma de Tabla2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6DE94A-9582-4AF2-84A1-24C64F27C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000250"/>
            <a:ext cx="2333625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E5CC4B-1E8C-42B7-9A83-D90E7A035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000250"/>
            <a:ext cx="47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AE7685-346E-4C5B-97D0-7EBCD62A0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2171700"/>
            <a:ext cx="20288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94357"/>
                </a:solidFill>
              </a:defRPr>
            </a:pPr>
            <a:r>
              <a:rPr sz="825" b="1">
                <a:solidFill>
                  <a:srgbClr val="F94357"/>
                </a:solidFill>
              </a:rPr>
              <a:t>INTERACCIONES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57B1E9-89D7-41FA-AD2F-FACE0F015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2381250"/>
            <a:ext cx="20288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33E4E"/>
                </a:solidFill>
              </a:defRPr>
            </a:pPr>
            <a:r>
              <a:rPr sz="2550" b="1">
                <a:solidFill>
                  <a:srgbClr val="033E4E"/>
                </a:solidFill>
              </a:rPr>
              <a:t>4,421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D93FAC-8CB4-445A-9E1E-2A90A9B9D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2819400"/>
            <a:ext cx="20288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E7C83"/>
                </a:solidFill>
              </a:defRPr>
            </a:pPr>
            <a:r>
              <a:rPr sz="825" b="0">
                <a:solidFill>
                  <a:srgbClr val="6E7C83"/>
                </a:solidFill>
              </a:rPr>
              <a:t>suma de Tabla2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DFFCFF-6567-4589-9658-1237251AA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000250"/>
            <a:ext cx="2333625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C84BD7-FC51-4500-BF10-5F3FC168C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000250"/>
            <a:ext cx="47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05A7475-86D6-4E6B-A848-90DDACFEC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171700"/>
            <a:ext cx="20288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94357"/>
                </a:solidFill>
              </a:defRPr>
            </a:pPr>
            <a:r>
              <a:rPr sz="825" b="1">
                <a:solidFill>
                  <a:srgbClr val="F94357"/>
                </a:solidFill>
              </a:rPr>
              <a:t>ER PONDERADO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D7A23BC-9BE4-4DE1-A791-93C954C47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381250"/>
            <a:ext cx="20288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33E4E"/>
                </a:solidFill>
              </a:defRPr>
            </a:pPr>
            <a:r>
              <a:rPr sz="2550" b="1">
                <a:solidFill>
                  <a:srgbClr val="033E4E"/>
                </a:solidFill>
              </a:rPr>
              <a:t>8.43%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473159-91CF-4C23-8C9C-EBF0782A3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819400"/>
            <a:ext cx="20288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E7C83"/>
                </a:solidFill>
              </a:defRPr>
            </a:pPr>
            <a:r>
              <a:rPr sz="825" b="0">
                <a:solidFill>
                  <a:srgbClr val="6E7C83"/>
                </a:solidFill>
              </a:rPr>
              <a:t>interacciones / alcance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B86A2DA-2575-4CF6-80E1-4D82E6780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623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solidFill>
              <a:srgbClr val="F94357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3C8485D-B592-4015-91EB-E694E7ACF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695700"/>
            <a:ext cx="9163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C24"/>
                </a:solidFill>
              </a:defRPr>
            </a:pPr>
            <a:r>
              <a:rPr sz="1275" b="0">
                <a:solidFill>
                  <a:srgbClr val="101C24"/>
                </a:solidFill>
              </a:rPr>
              <a:t>Facebook concentra el alcance: 64% del total y casi 499 de alcance por publicación.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CBBF4A4-9670-48AA-8AEA-4CA303A71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624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solidFill>
              <a:srgbClr val="F94357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30F63EC-5FE2-42C1-872E-EE80AD480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095750"/>
            <a:ext cx="9163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C24"/>
                </a:solidFill>
              </a:defRPr>
            </a:pPr>
            <a:r>
              <a:rPr sz="1275" b="0">
                <a:solidFill>
                  <a:srgbClr val="101C24"/>
                </a:solidFill>
              </a:rPr>
              <a:t>LinkedIn concentra la interacción: 63% de las interacciones con 34.02% de ER ponderado.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8078694-81E4-45A9-A32D-5EEE0E2B9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5624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solidFill>
              <a:srgbClr val="F94357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C536417-C1C7-46EF-BF2F-4B54B6046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495800"/>
            <a:ext cx="9163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C24"/>
                </a:solidFill>
              </a:defRPr>
            </a:pPr>
            <a:r>
              <a:rPr sz="1275" b="0">
                <a:solidFill>
                  <a:srgbClr val="101C24"/>
                </a:solidFill>
              </a:rPr>
              <a:t>Carrusel es el formato más fuerte para engagement: 88 piezas y 3,114 interacciones.</a:t>
            </a:r>
          </a:p>
        </p:txBody>
      </p:sp>
    </p:spTree>
    <p:extLst>
      <p:ext uri="{BB962C8B-B14F-4D97-AF65-F5344CB8AC3E}">
        <p14:creationId xmlns:p14="http://schemas.microsoft.com/office/powerpoint/2010/main" val="11423707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A06A607F-60F1-46D5-9A4C-DA752806B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238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3E4E"/>
          </a:solidFill>
          <a:ln xmlns:a="http://schemas.openxmlformats.org/drawingml/2006/main" w="0">
            <a:solidFill>
              <a:srgbClr val="033E4E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D7EFFF-DB93-4D4F-AB9E-F03D992AD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0"/>
            <a:ext cx="571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F86"/>
          </a:solidFill>
          <a:ln xmlns:a="http://schemas.openxmlformats.org/drawingml/2006/main" w="0">
            <a:solidFill>
              <a:srgbClr val="0A6F86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15FD1C-DA48-41C7-A837-0FFA0FF31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94357"/>
                </a:solidFill>
              </a:defRPr>
            </a:pPr>
            <a:r>
              <a:rPr sz="900" b="1">
                <a:solidFill>
                  <a:srgbClr val="F94357"/>
                </a:solidFill>
              </a:rPr>
              <a:t>EVOLUCIÓN MENSUAL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810FE9-22AD-4805-ADB3-9D303A153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19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Fuente: Tabla2 · Reporte general · Comportamiento de publicaciones en redes Oct 2025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7FE3E7-6547-4A20-A4DC-7AF16419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4242A5-413D-4443-9D9C-41FD450B2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33E4E"/>
                </a:solidFill>
              </a:defRPr>
            </a:pPr>
            <a:r>
              <a:rPr sz="2925" b="1">
                <a:solidFill>
                  <a:srgbClr val="033E4E"/>
                </a:solidFill>
              </a:rPr>
              <a:t>Alcance e interacciones por mes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EF0280-8494-4083-B945-4A087D3A4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57300"/>
            <a:ext cx="8096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E7C83"/>
                </a:solidFill>
              </a:defRPr>
            </a:pPr>
            <a:r>
              <a:rPr sz="1275" b="0">
                <a:solidFill>
                  <a:srgbClr val="6E7C83"/>
                </a:solidFill>
              </a:rPr>
              <a:t>Agosto marca el mayor alcance; septiembre baja en alcance, pero mejora el ER vs agosto.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045D73-ED99-4398-B6F6-9AEE395A1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52600"/>
            <a:ext cx="6667500" cy="337185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graphicFrame>
        <p:nvGraphicFramePr>
          <p:cNvPr id="28" name="Chart"/>
          <p:cNvGraphicFramePr/>
          <p:nvPr/>
        </p:nvGraphicFramePr>
        <p:xfrm>
          <a:off xmlns:a="http://schemas.openxmlformats.org/drawingml/2006/main" x="952500" y="2095500"/>
          <a:ext xmlns:a="http://schemas.openxmlformats.org/drawingml/2006/main" cx="6172200" cy="2667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513052a227134085"/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061F77-AE8D-4DC2-95B0-D509EAC19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752600"/>
            <a:ext cx="3333750" cy="33718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1931AA-BDCA-4374-8E52-67925938E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038350"/>
            <a:ext cx="257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33E4E"/>
                </a:solidFill>
              </a:defRPr>
            </a:pPr>
            <a:r>
              <a:rPr sz="1800" b="1">
                <a:solidFill>
                  <a:srgbClr val="033E4E"/>
                </a:solidFill>
              </a:rPr>
              <a:t>Lectura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D9A669-3AC6-4818-AB66-815586A5D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5431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solidFill>
              <a:srgbClr val="F94357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A9F0E1-B80E-433D-B8E9-5D00A23E9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476500"/>
            <a:ext cx="24955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C24"/>
                </a:solidFill>
              </a:defRPr>
            </a:pPr>
            <a:r>
              <a:rPr sz="1275" b="0">
                <a:solidFill>
                  <a:srgbClr val="101C24"/>
                </a:solidFill>
              </a:rPr>
              <a:t>Agosto: pico de alcance con 13,029.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04758A-548C-4ABC-BBEA-CED05DAEE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9432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solidFill>
              <a:srgbClr val="F94357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DCE61C-B1BF-488C-8B1D-6C1188E80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876550"/>
            <a:ext cx="24955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C24"/>
                </a:solidFill>
              </a:defRPr>
            </a:pPr>
            <a:r>
              <a:rPr sz="1275" b="0">
                <a:solidFill>
                  <a:srgbClr val="101C24"/>
                </a:solidFill>
              </a:rPr>
              <a:t>Julio: mejor ER ponderado con 16.56%.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313B78-9593-4FE1-A70F-5D399B7B0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3432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solidFill>
              <a:srgbClr val="F94357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9CEE6F-8EB8-49B4-A477-CC951A4C9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276600"/>
            <a:ext cx="24955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C24"/>
                </a:solidFill>
              </a:defRPr>
            </a:pPr>
            <a:r>
              <a:rPr sz="1275" b="0">
                <a:solidFill>
                  <a:srgbClr val="101C24"/>
                </a:solidFill>
              </a:rPr>
              <a:t>Septiembre: 32 publicaciones, 6,368 de alcance y 9.63% 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C0560B-8C59-4504-98E1-0BB389150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7433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solidFill>
              <a:srgbClr val="F94357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BC5331-7900-474C-90C2-AC31618C2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676650"/>
            <a:ext cx="24955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C24"/>
                </a:solidFill>
              </a:defRPr>
            </a:pPr>
            <a:r>
              <a:rPr sz="1275" b="0">
                <a:solidFill>
                  <a:srgbClr val="101C24"/>
                </a:solidFill>
              </a:rPr>
              <a:t>La narrativa del PDF apunta a volatilidad y posible saturación de contenido similar.</a:t>
            </a:r>
          </a:p>
        </p:txBody>
      </p:sp>
    </p:spTree>
    <p:extLst>
      <p:ext uri="{BB962C8B-B14F-4D97-AF65-F5344CB8AC3E}">
        <p14:creationId xmlns:p14="http://schemas.microsoft.com/office/powerpoint/2010/main" val="6837547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03AFB1E4-6DF7-4D90-8926-98BB9A28C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238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3E4E"/>
          </a:solidFill>
          <a:ln xmlns:a="http://schemas.openxmlformats.org/drawingml/2006/main" w="0">
            <a:solidFill>
              <a:srgbClr val="033E4E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DB94AC-0ED2-4BCE-9484-B5D4EDC85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0"/>
            <a:ext cx="571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F86"/>
          </a:solidFill>
          <a:ln xmlns:a="http://schemas.openxmlformats.org/drawingml/2006/main" w="0">
            <a:solidFill>
              <a:srgbClr val="0A6F86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544652-ABB6-488F-B5CA-49F9C6052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94357"/>
                </a:solidFill>
              </a:defRPr>
            </a:pPr>
            <a:r>
              <a:rPr sz="900" b="1">
                <a:solidFill>
                  <a:srgbClr val="F94357"/>
                </a:solidFill>
              </a:rPr>
              <a:t>REDES SOCIALES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31EA00-61BF-42E4-8062-D4656EA3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19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Fuente: Tabla2 · Reporte general · Comportamiento de publicaciones en redes Oct 2025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E81B6D-B8EC-4A71-919B-A1A0B8B2F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A17D0E-5E27-43D8-A27F-3DEB9ADA7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33E4E"/>
                </a:solidFill>
              </a:defRPr>
            </a:pPr>
            <a:r>
              <a:rPr sz="2925" b="1">
                <a:solidFill>
                  <a:srgbClr val="033E4E"/>
                </a:solidFill>
              </a:rPr>
              <a:t>Cada red cumple un rol distinto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84145C-6243-40B8-BFCD-415A6D830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57300"/>
            <a:ext cx="8096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E7C83"/>
                </a:solidFill>
              </a:defRPr>
            </a:pPr>
            <a:r>
              <a:rPr sz="1275" b="0">
                <a:solidFill>
                  <a:srgbClr val="6E7C83"/>
                </a:solidFill>
              </a:rPr>
              <a:t>No hay una sola ganadora: Facebook escala alcance, LinkedIn genera profundidad, Instagram sostiene presencia.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8C173D-B7B8-4B07-A60A-543989A9B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09750"/>
            <a:ext cx="1016000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943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2C5D05-182A-43FA-B1C7-8867B1F31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85950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Red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1539BC-BC33-4714-98EE-2CC25529D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6100" y="1809750"/>
            <a:ext cx="1016000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E5D3D5-B963-4028-A4C3-65E974AC9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2300" y="1885950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Posts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7B096C-B040-425C-BBB3-C6B4D7B77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2100" y="1809750"/>
            <a:ext cx="1016000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F400D3-2E7C-42BA-9FEA-BD8449CC9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8300" y="1885950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Alcance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A68F23-DF33-4BCF-AA20-F4D08D605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1809750"/>
            <a:ext cx="1016000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65AAB8-3838-4314-978A-90766D94D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1885950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Inter.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889420-1E87-444F-AA34-EBB70DC20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100" y="1809750"/>
            <a:ext cx="1016000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7B18B1-2855-4947-827C-E3C315F4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0300" y="1885950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062526-F338-420A-8D0B-1E8E2A82E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0100" y="1809750"/>
            <a:ext cx="1016000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1D1404-7583-4B5B-8660-401930E9B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6300" y="1885950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Alc/Post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22BED2-DEDF-4F7C-8C4A-B90792271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3360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C29AC8-1162-4C66-B628-48A1B6491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1932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33E4E"/>
                </a:solidFill>
              </a:defRPr>
            </a:pPr>
            <a:r>
              <a:rPr sz="825" b="1">
                <a:solidFill>
                  <a:srgbClr val="033E4E"/>
                </a:solidFill>
              </a:rPr>
              <a:t>Facebook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DBDE38-6FE5-4265-A4BD-A3536736B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6100" y="213360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B74407-86E6-412F-BAED-4AA157B30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2300" y="221932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67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239DA7-E95F-48A6-A61D-C5D38D9C2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2100" y="213360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A6CA77-9597-4FB9-B4BC-681F485D0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8300" y="221932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33,432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8E5352-8C94-4E4D-82E4-B5E3622BC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213360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7DFA267-DC0D-4FF2-9AC0-111D1E62D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221932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897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EC5FC1F-EA22-4066-9201-E152665D4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100" y="213360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A569DF0-ED94-4A7A-91EF-D35497F03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0300" y="221932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2.68%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08CEF85-C344-4DFF-8AFC-AD2191A10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0100" y="213360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506C7DF-774D-4B21-A3FE-386FCC652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6300" y="221932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499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BBD15C7-7423-4AD1-A2A3-9D8AE2F8F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0985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94B7523-8243-42E6-A143-50BEB3605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9557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33E4E"/>
                </a:solidFill>
              </a:defRPr>
            </a:pPr>
            <a:r>
              <a:rPr sz="825" b="1">
                <a:solidFill>
                  <a:srgbClr val="033E4E"/>
                </a:solidFill>
              </a:rPr>
              <a:t>Instagram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792A952-B013-461C-AA49-BDF7F6A56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6100" y="260985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0F390E6-68B1-4E9E-95C1-E26335A20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2300" y="269557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77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D1EEA6F-E4E1-43F6-B52D-FE362E5BA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2100" y="260985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5821B52-8CB8-4695-ACF0-58318751D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8300" y="269557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10,833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9C88857-BEA4-4A17-8BFD-93E585A22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260985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C9CE51F-13B6-4DBE-AA15-F28E47707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269557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741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97AE79F-8830-49B8-BC43-988E89B37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100" y="260985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C036C9F-BD34-4476-9EF9-31CEDDB86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0300" y="269557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6.84%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3747155-B7D4-4B47-8F78-31DDA520C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0100" y="260985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000ED45-3568-444F-A3BF-4089C386B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6300" y="269557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141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5DA3FFD-4E40-46F8-94F5-25253F673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8610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BB5D4FD-BF60-4EB3-A5F0-34D89CF02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7182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33E4E"/>
                </a:solidFill>
              </a:defRPr>
            </a:pPr>
            <a:r>
              <a:rPr sz="825" b="1">
                <a:solidFill>
                  <a:srgbClr val="033E4E"/>
                </a:solidFill>
              </a:rPr>
              <a:t>LinkedIn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EC4AD8FB-F24F-444C-8FA2-F3392BC6A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6100" y="308610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ED23DD8-9CA2-4BAD-A405-DD90D45D9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2300" y="317182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69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4053208-4CE3-45B3-9F2E-2D5A642A6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2100" y="308610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D0E770A-ABCE-48A6-AA9A-42ED1DE84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8300" y="317182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8,181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FB4052F8-FC1D-49AD-972A-BD8B9FB5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308610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28C1E4B7-29AB-42F0-B565-CF964B8F7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317182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2,783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F114614F-9CDE-4B82-B672-6D4CD979E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100" y="308610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43041380-5D1C-46E3-AFBC-76802F926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0300" y="317182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34.02%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F7502812-54AA-47CB-8496-0218A1662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0100" y="3086100"/>
            <a:ext cx="1016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9CD8FC7B-4C34-4018-8AB3-48C888399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6300" y="3171825"/>
            <a:ext cx="86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119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2CC50317-6857-4F4D-9F20-EF50A940A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1790700"/>
            <a:ext cx="3619500" cy="3028950"/>
          </a:xfrm>
          <a:prstGeom xmlns:a="http://schemas.openxmlformats.org/drawingml/2006/main" prst="roundRect">
            <a:avLst>
              <a:gd name="adj" fmla="val 377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graphicFrame>
        <p:nvGraphicFramePr>
          <p:cNvPr id="115" name="Chart"/>
          <p:cNvGraphicFramePr/>
          <p:nvPr/>
        </p:nvGraphicFramePr>
        <p:xfrm>
          <a:off xmlns:a="http://schemas.openxmlformats.org/drawingml/2006/main" x="7696200" y="2190750"/>
          <a:ext xmlns:a="http://schemas.openxmlformats.org/drawingml/2006/main" cx="3086100" cy="2190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fc1a3a8e8ca4782"/>
          </a:graphicData>
        </a:graphic>
      </p:graphicFrame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241B305E-509A-4E2E-95F0-0034DAFBF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4292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01C24"/>
                </a:solidFill>
              </a:defRPr>
            </a:pPr>
            <a:r>
              <a:rPr sz="1350" b="0">
                <a:solidFill>
                  <a:srgbClr val="101C24"/>
                </a:solidFill>
              </a:rPr>
              <a:t>Implicación: separar objetivos por red evita comparar alcance de Facebook contra interacción de LinkedIn como si fueran el mismo KPI.</a:t>
            </a:r>
          </a:p>
        </p:txBody>
      </p:sp>
    </p:spTree>
    <p:extLst>
      <p:ext uri="{BB962C8B-B14F-4D97-AF65-F5344CB8AC3E}">
        <p14:creationId xmlns:p14="http://schemas.microsoft.com/office/powerpoint/2010/main" val="7576224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2D974F50-1552-4CCC-8430-7E6749215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238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3E4E"/>
          </a:solidFill>
          <a:ln xmlns:a="http://schemas.openxmlformats.org/drawingml/2006/main" w="0">
            <a:solidFill>
              <a:srgbClr val="033E4E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99AB83-AEB7-4893-A537-96AD9D156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0"/>
            <a:ext cx="571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F86"/>
          </a:solidFill>
          <a:ln xmlns:a="http://schemas.openxmlformats.org/drawingml/2006/main" w="0">
            <a:solidFill>
              <a:srgbClr val="0A6F86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D3361F-CC46-4A0A-8196-A248B1FCE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94357"/>
                </a:solidFill>
              </a:defRPr>
            </a:pPr>
            <a:r>
              <a:rPr sz="900" b="1">
                <a:solidFill>
                  <a:srgbClr val="F94357"/>
                </a:solidFill>
              </a:rPr>
              <a:t>FORMATOS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132849-4BEC-461C-A067-CA60E5288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19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Fuente: Tabla2 · Reporte general · Comportamiento de publicaciones en redes Oct 2025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D7DA00-AC39-4E28-BD9F-EA5FF0FE3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EA06CD-0C6C-48D6-9882-82B94C317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33E4E"/>
                </a:solidFill>
              </a:defRPr>
            </a:pPr>
            <a:r>
              <a:rPr sz="2925" b="1">
                <a:solidFill>
                  <a:srgbClr val="033E4E"/>
                </a:solidFill>
              </a:rPr>
              <a:t>Carrusel engancha; Reel escala alcance por pieza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AA19FA-0AB9-4C1C-8F7D-518A4AFE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57300"/>
            <a:ext cx="8096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E7C83"/>
                </a:solidFill>
              </a:defRPr>
            </a:pPr>
            <a:r>
              <a:rPr sz="1275" b="0">
                <a:solidFill>
                  <a:srgbClr val="6E7C83"/>
                </a:solidFill>
              </a:rPr>
              <a:t>La base permite leer volumen, alcance, interacciones y ER por formato.</a:t>
            </a:r>
          </a:p>
        </p:txBody>
      </p:sp>
      <p:graphicFrame>
        <p:nvGraphicFramePr>
          <p:cNvPr id="30" name="Chart"/>
          <p:cNvGraphicFramePr/>
          <p:nvPr/>
        </p:nvGraphicFramePr>
        <p:xfrm>
          <a:off xmlns:a="http://schemas.openxmlformats.org/drawingml/2006/main" x="781050" y="1943100"/>
          <a:ext xmlns:a="http://schemas.openxmlformats.org/drawingml/2006/main" cx="5905500" cy="2952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05f4d3989544ad4"/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100694-6F13-4ED9-BA31-3DF75771D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962150"/>
            <a:ext cx="323850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28E60B-C824-4D63-826C-5306E3748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962150"/>
            <a:ext cx="47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79C8DF-F4F3-4BF4-919F-E4EF1E06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133600"/>
            <a:ext cx="2933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94357"/>
                </a:solidFill>
              </a:defRPr>
            </a:pPr>
            <a:r>
              <a:rPr sz="825" b="1">
                <a:solidFill>
                  <a:srgbClr val="F94357"/>
                </a:solidFill>
              </a:rPr>
              <a:t>FORMATO CON MÁS 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7BAB86-ACC3-4A6D-9201-A017225BC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343150"/>
            <a:ext cx="2933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33E4E"/>
                </a:solidFill>
              </a:defRPr>
            </a:pPr>
            <a:r>
              <a:rPr sz="2550" b="1">
                <a:solidFill>
                  <a:srgbClr val="033E4E"/>
                </a:solidFill>
              </a:rPr>
              <a:t>Carrusel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7F6155-9AAF-4434-A594-C4433EBD8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7813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E7C83"/>
                </a:solidFill>
              </a:defRPr>
            </a:pPr>
            <a:r>
              <a:rPr sz="825" b="0">
                <a:solidFill>
                  <a:srgbClr val="6E7C83"/>
                </a:solidFill>
              </a:rPr>
              <a:t>13.72% ER · 3,114 interacciones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5D6D98-2586-4129-8177-CCF906E67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333750"/>
            <a:ext cx="323850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9B4CB9-2183-405C-9845-C4FFA201C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333750"/>
            <a:ext cx="47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10D634-EDE1-46C4-999D-B497A3663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3505200"/>
            <a:ext cx="2933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94357"/>
                </a:solidFill>
              </a:defRPr>
            </a:pPr>
            <a:r>
              <a:rPr sz="825" b="1">
                <a:solidFill>
                  <a:srgbClr val="F94357"/>
                </a:solidFill>
              </a:rPr>
              <a:t>MAYOR ALCANCE/POST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54BCAD-2248-4CF6-957C-4D35171CF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3714750"/>
            <a:ext cx="2933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33E4E"/>
                </a:solidFill>
              </a:defRPr>
            </a:pPr>
            <a:r>
              <a:rPr sz="2550" b="1">
                <a:solidFill>
                  <a:srgbClr val="033E4E"/>
                </a:solidFill>
              </a:rPr>
              <a:t>Reel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D57F8F-D93F-45E7-8189-6FC854E80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41529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E7C83"/>
                </a:solidFill>
              </a:defRPr>
            </a:pPr>
            <a:r>
              <a:rPr sz="825" b="0">
                <a:solidFill>
                  <a:srgbClr val="6E7C83"/>
                </a:solidFill>
              </a:rPr>
              <a:t>411 promedio por publicación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90BC3E-6CAC-43E2-8FD2-2FB22EC86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006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solidFill>
              <a:srgbClr val="F94357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A4090A-0087-4A2B-A344-9C82F53A0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334000"/>
            <a:ext cx="8972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C24"/>
                </a:solidFill>
              </a:defRPr>
            </a:pPr>
            <a:r>
              <a:rPr sz="1275" b="0">
                <a:solidFill>
                  <a:srgbClr val="101C24"/>
                </a:solidFill>
              </a:rPr>
              <a:t>Carrusel debe funcionar como formato de consideración y profundidad.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48B19D-6600-44FB-9596-80B1D40BA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435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solidFill>
              <a:srgbClr val="F94357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C3106F-8A40-406B-B97E-BB2E13CFE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676900"/>
            <a:ext cx="8972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C24"/>
                </a:solidFill>
              </a:defRPr>
            </a:pPr>
            <a:r>
              <a:rPr sz="1275" b="0">
                <a:solidFill>
                  <a:srgbClr val="101C24"/>
                </a:solidFill>
              </a:rPr>
              <a:t>Reel debe reservarse para piezas con objetivo de alcance y descubrimiento.</a:t>
            </a:r>
          </a:p>
        </p:txBody>
      </p:sp>
    </p:spTree>
    <p:extLst>
      <p:ext uri="{BB962C8B-B14F-4D97-AF65-F5344CB8AC3E}">
        <p14:creationId xmlns:p14="http://schemas.microsoft.com/office/powerpoint/2010/main" val="5433800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33E4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C29C2669-AEB6-4B7E-939A-66705B218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81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solidFill>
              <a:srgbClr val="F94357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AF52F9-C1A1-4003-B9B1-DED8D87AF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00250"/>
            <a:ext cx="7239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6"/>
                </a:solidFill>
              </a:defRPr>
            </a:pPr>
            <a:r>
              <a:rPr sz="3900" b="1">
                <a:solidFill>
                  <a:srgbClr val="FFFFF6"/>
                </a:solidFill>
              </a:rPr>
              <a:t>MEDIA SOCIAL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5BBAC5-B4CA-445F-B79F-7F0ECEDB6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14650"/>
            <a:ext cx="7239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DF104"/>
                </a:solidFill>
              </a:defRPr>
            </a:pPr>
            <a:r>
              <a:rPr sz="1650" b="0">
                <a:solidFill>
                  <a:srgbClr val="FDF104"/>
                </a:solidFill>
              </a:rPr>
              <a:t>Lecturas por métrica: alcance, interacción y engagement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1D01EF-394D-4626-ABD0-D5DB2A72A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619750"/>
            <a:ext cx="85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3300" b="1">
                <a:solidFill>
                  <a:srgbClr val="FFFFF6"/>
                </a:solidFill>
              </a:defRPr>
            </a:pPr>
            <a:r>
              <a:rPr sz="3300" b="1">
                <a:solidFill>
                  <a:srgbClr val="FFFFF6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05425059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EC3CDEEA-378D-45FD-8431-9B559D057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238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3E4E"/>
          </a:solidFill>
          <a:ln xmlns:a="http://schemas.openxmlformats.org/drawingml/2006/main" w="0">
            <a:solidFill>
              <a:srgbClr val="033E4E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194A7E-10AC-4A01-8D8F-83E162CA4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0"/>
            <a:ext cx="571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F86"/>
          </a:solidFill>
          <a:ln xmlns:a="http://schemas.openxmlformats.org/drawingml/2006/main" w="0">
            <a:solidFill>
              <a:srgbClr val="0A6F86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874FB4-7743-4657-9541-0D30D1315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94357"/>
                </a:solidFill>
              </a:defRPr>
            </a:pPr>
            <a:r>
              <a:rPr sz="900" b="1">
                <a:solidFill>
                  <a:srgbClr val="F94357"/>
                </a:solidFill>
              </a:rPr>
              <a:t>ALCANCE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F244D2-3596-4CB0-B87A-3B2A56828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19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Fuente: Tabla2 · Reporte general · Comportamiento de publicaciones en redes Oct 2025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4FF2E1-7059-4B73-802F-70A243410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3DE519-39D5-4A54-B6D4-98C4FD648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33E4E"/>
                </a:solidFill>
              </a:defRPr>
            </a:pPr>
            <a:r>
              <a:rPr sz="2925" b="1">
                <a:solidFill>
                  <a:srgbClr val="033E4E"/>
                </a:solidFill>
              </a:rPr>
              <a:t>Alcance: Facebook domina el volumen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E65A94-42A7-4998-B5B6-A71689E67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57300"/>
            <a:ext cx="8096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E7C83"/>
                </a:solidFill>
              </a:defRPr>
            </a:pPr>
            <a:r>
              <a:rPr sz="1275" b="0">
                <a:solidFill>
                  <a:srgbClr val="6E7C83"/>
                </a:solidFill>
              </a:rPr>
              <a:t>Los cinco materiales con mayor alcance pertenecen a Facebook; el pico fue un Reel de agosto.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BC9CA7-CE9C-4A8E-8794-FB8D0C819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115786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943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5E4361-35BE-477D-AC98-5D2FB892C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885950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Red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2E12E5-EF61-4BF7-8DBB-2A6835EA1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8736" y="1809750"/>
            <a:ext cx="1115786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8467C3-CC24-4093-83B6-F69553DED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4936" y="1885950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5E4D4D-4644-4A57-B988-4F9EACD35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4521" y="1809750"/>
            <a:ext cx="1115786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B108C3-2CCE-42CC-9E29-2F8AA867F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0721" y="1885950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Día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619508-1C3C-47C5-8DEF-B9E6CEFDB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0307" y="1809750"/>
            <a:ext cx="1115786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F76F0B-4882-4268-B006-72885D64C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6507" y="1885950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Formato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FA1D70-1CE7-4EDE-BD71-D2BCBAC3D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6093" y="1809750"/>
            <a:ext cx="1115786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7CE3CC-A70C-47AE-B167-D99E31D19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2293" y="1885950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Alcance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164574-B4AA-4BF4-B4A5-B71FB9BD9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1879" y="1809750"/>
            <a:ext cx="1115786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1C4D2D-673D-4095-9D73-50CB5F4B8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8079" y="1885950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Inter.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2B5165-3F2A-4D36-A160-FF220C504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664" y="1809750"/>
            <a:ext cx="1115786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2D3445-EFE8-49C6-9F0B-CC238E464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864" y="1885950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08B7AA-EA3F-4178-B1C7-572624247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336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647451-EE76-4D82-A775-AC066DBCF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193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33E4E"/>
                </a:solidFill>
              </a:defRPr>
            </a:pPr>
            <a:r>
              <a:rPr sz="825" b="1">
                <a:solidFill>
                  <a:srgbClr val="033E4E"/>
                </a:solidFill>
              </a:rPr>
              <a:t>Facebook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101063-546F-4098-A8EF-2CBE9561C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8736" y="21336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7338AB-32CF-43B7-9B5A-BC0E4F38C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4936" y="22193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Agosto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E082FC4-C935-4A6E-BC00-C2AAC6000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4521" y="21336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58B237-B271-491F-B662-1A41A2E73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0721" y="22193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95A5F76-8E74-4BEB-864E-5E028F0F3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0307" y="21336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EE8B5E-AEE6-41CD-9A31-4E2D9A239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6507" y="22193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Reel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989FB87-1689-49FC-8271-A2BC061C0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6093" y="21336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1B478DC-34EF-44BD-8F12-8233C9699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2293" y="22193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2,234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72ED2DD-7C33-4985-BE3C-E7CEDAF8A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1879" y="21336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C68E835-519D-48C7-A6C6-A52FAB35C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8079" y="22193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57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52A2E19-4974-4731-8CD5-15B2C9394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664" y="21336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21584E3-5998-4F38-A2AD-89A0BB5B1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864" y="22193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3.00%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C073ED1-DA6E-4D93-A748-0F91ABA76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5336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73903B1-EB02-4DE8-95DF-E2D076CAD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6193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33E4E"/>
                </a:solidFill>
              </a:defRPr>
            </a:pPr>
            <a:r>
              <a:rPr sz="825" b="1">
                <a:solidFill>
                  <a:srgbClr val="033E4E"/>
                </a:solidFill>
              </a:rPr>
              <a:t>Facebook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EA188B2-2EF4-497D-A629-6BA429F5E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8736" y="25336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83E2B65-C187-465F-9978-6E8F46929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4936" y="26193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Mayo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075D850-03AD-49FC-8A17-1672E38A1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4521" y="25336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514F82B-86EF-4189-BCF6-FF57F3DE5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0721" y="26193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15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597367D-E530-4A5E-AD7E-317184CDA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0307" y="25336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36A2B1F-724C-4A59-B12D-ECF891CCA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6507" y="26193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Imagen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803E7BB-EB35-4BB1-9A63-65EE2FDCE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6093" y="25336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06C8EE6D-393B-42EB-B697-53212FD22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2293" y="26193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1,485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C093C90-0F59-4280-9E15-AC298F972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1879" y="25336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3B023976-469A-4A6C-8334-4CC121C93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8079" y="26193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58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EABD1CA-4C30-4669-99ED-FE52E4040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664" y="25336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A4A6D525-D7CD-41A2-975D-5C4F7E90C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864" y="26193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4.00%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D70AAE4E-5DB4-4E98-A8F9-A4EDB3744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337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21AC5F02-40D5-4D79-9B83-9F3E1B1A4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194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33E4E"/>
                </a:solidFill>
              </a:defRPr>
            </a:pPr>
            <a:r>
              <a:rPr sz="825" b="1">
                <a:solidFill>
                  <a:srgbClr val="033E4E"/>
                </a:solidFill>
              </a:rPr>
              <a:t>Facebook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5A0B241E-E350-4DBE-A47C-017489958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8736" y="29337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C1A9EEFA-B005-422C-86BD-0BDF2C39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4936" y="30194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Julio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53267CE-CE1A-4F0F-9991-0D57C1AEB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4521" y="29337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D81A3125-1BC5-4B9A-97C0-888137EF5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0721" y="30194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4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4623C9CE-E2FE-48F0-8DA8-E25980F31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0307" y="29337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34B80DDE-3256-43D6-A5AC-0FADAA1D9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6507" y="30194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Carrusel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C16A7D12-AE16-46E9-8CE8-542959F8F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6093" y="29337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9DD25918-0142-4DE9-95C5-8E297945A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2293" y="30194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1,056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2420A6B9-5D20-4C29-80AD-6CB507196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1879" y="29337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575C804D-12C2-41F3-94F1-D4B72537D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8079" y="30194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24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08E7DCF1-14E0-4561-8550-96FA97362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664" y="29337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3FCEA12B-36FB-41AD-BFBC-D034D989A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864" y="30194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2.00%</a:t>
            </a:r>
          </a:p>
        </p:txBody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06409128-27E1-4F42-BAA8-26DE05784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3337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A55F6ECF-99AF-43BC-B5E6-B199713DC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4194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33E4E"/>
                </a:solidFill>
              </a:defRPr>
            </a:pPr>
            <a:r>
              <a:rPr sz="825" b="1">
                <a:solidFill>
                  <a:srgbClr val="033E4E"/>
                </a:solidFill>
              </a:rPr>
              <a:t>Facebook</a:t>
            </a:r>
          </a:p>
        </p:txBody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8F98F788-E645-4000-8357-61A205E2B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8736" y="33337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3B1B4B50-02AE-4FF9-B769-AC34EE117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4936" y="34194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Abril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29C59C5C-BD0D-4E41-B0BB-99C9C2207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4521" y="33337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4C32EA28-80CB-4C91-86DE-F38AC7865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0721" y="34194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5</a:t>
            </a:r>
          </a:p>
        </p:txBody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A0A89AD0-F2F4-49BC-A775-E1E663E45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0307" y="33337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124F3E9A-44C3-44AE-B4C1-27B7BFCEB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6507" y="34194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Imagen</a:t>
            </a:r>
          </a:p>
        </p:txBody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B4BAE592-64DA-4EC5-B711-6C5FC1BE1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6093" y="33337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F379CDFB-5A6A-42C6-96D6-F4FE9A3D7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2293" y="34194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963</a:t>
            </a:r>
          </a:p>
        </p:txBody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3729FC7F-77D3-40D3-AEA2-A7ED66232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1879" y="33337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B107CE22-139C-4979-912B-1F134C430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8079" y="34194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25</a:t>
            </a:r>
          </a:p>
        </p:txBody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6EC6FB43-FE1E-4F98-B5F3-486955443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664" y="33337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A56672F4-2C25-412C-AF58-30AEEDCE2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864" y="34194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3.00%</a:t>
            </a:r>
          </a:p>
        </p:txBody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CCEC16A6-3E33-4FEB-8D17-A4526B2E3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338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DE1FB940-3337-4E32-8255-EEE082A2B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8195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33E4E"/>
                </a:solidFill>
              </a:defRPr>
            </a:pPr>
            <a:r>
              <a:rPr sz="825" b="1">
                <a:solidFill>
                  <a:srgbClr val="033E4E"/>
                </a:solidFill>
              </a:rPr>
              <a:t>Facebook</a:t>
            </a:r>
          </a:p>
        </p:txBody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375BEAD6-66C7-4822-AC00-E6A2A7135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8736" y="37338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990966EE-BED2-4321-8C2B-0F73C2B01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4936" y="38195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Julio</a:t>
            </a:r>
          </a:p>
        </p:txBody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40C6E9F8-3396-4300-BC61-613E5E68E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4521" y="37338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FC504268-E097-47F9-B92D-37339A64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0721" y="38195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16</a:t>
            </a:r>
          </a:p>
        </p:txBody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E249D5FD-CEFA-4352-95EA-CE7628472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0307" y="37338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9F288984-61B2-4666-A1CF-1CB30DBB0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6507" y="38195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Carrusel</a:t>
            </a:r>
          </a:p>
        </p:txBody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D6B0FF05-7D7F-4FDC-908C-9C0502A69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6093" y="37338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8BD69EAD-D3C9-4F10-875B-56391C9F4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2293" y="38195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908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34FDDFCF-077E-4A2A-8C38-856D333E7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1879" y="37338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7CA823C1-4A16-4E26-BA38-C213BAA56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8079" y="38195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14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A4E3D8F1-0E40-452F-B974-568E280FF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664" y="37338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5B39B432-9DD8-4D33-AE9A-E024E9315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864" y="38195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2.00%</a:t>
            </a:r>
          </a:p>
        </p:txBody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6AC46D82-38CF-4F1B-8ED5-E1C1C1AEB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1847850"/>
            <a:ext cx="2190750" cy="2152650"/>
          </a:xfrm>
          <a:prstGeom xmlns:a="http://schemas.openxmlformats.org/drawingml/2006/main" prst="roundRect">
            <a:avLst>
              <a:gd name="adj" fmla="val 531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C2395DFD-C2A2-41CD-A9BD-6324F1852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286000"/>
            <a:ext cx="1619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600" b="1">
                <a:solidFill>
                  <a:srgbClr val="FDF104"/>
                </a:solidFill>
              </a:defRPr>
            </a:pPr>
            <a:r>
              <a:rPr sz="3600" b="1">
                <a:solidFill>
                  <a:srgbClr val="FDF104"/>
                </a:solidFill>
              </a:rPr>
              <a:t>2,234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346C30AA-E136-486A-ABBB-C9E2757AC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8956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6"/>
                </a:solidFill>
              </a:defRPr>
            </a:pPr>
            <a:r>
              <a:rPr sz="975" b="1">
                <a:solidFill>
                  <a:srgbClr val="FFFFF6"/>
                </a:solidFill>
              </a:rPr>
              <a:t>ALCANCE MÁXIMO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D84E6F60-90CC-4A22-AD24-4BE2B761F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276600"/>
            <a:ext cx="1866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FFFFF6"/>
                </a:solidFill>
              </a:defRPr>
            </a:pPr>
            <a:r>
              <a:rPr sz="1050" b="0">
                <a:solidFill>
                  <a:srgbClr val="FFFFF6"/>
                </a:solidFill>
              </a:rPr>
              <a:t>Facebook · Reel · Agosto 13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3A1BBBF9-2E82-4EE9-83F1-8F00AA855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9720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solidFill>
              <a:srgbClr val="F94357"/>
            </a:solidFill>
            <a:prstDash val="solid"/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17FCA7AE-4331-4866-994B-661E4039A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905375"/>
            <a:ext cx="9067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C24"/>
                </a:solidFill>
              </a:defRPr>
            </a:pPr>
            <a:r>
              <a:rPr sz="1275" b="0">
                <a:solidFill>
                  <a:srgbClr val="101C24"/>
                </a:solidFill>
              </a:rPr>
              <a:t>Usar Facebook como red de escala cuando el objetivo sea alcance bruto.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6F571871-DFD9-4459-AA2B-E00CDFBFE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solidFill>
              <a:srgbClr val="F94357"/>
            </a:solidFill>
            <a:prstDash val="solid"/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70067815-734F-473B-BAE2-24A7248B1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267325"/>
            <a:ext cx="9067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C24"/>
                </a:solidFill>
              </a:defRPr>
            </a:pPr>
            <a:r>
              <a:rPr sz="1275" b="0">
                <a:solidFill>
                  <a:srgbClr val="101C24"/>
                </a:solidFill>
              </a:rPr>
              <a:t>Revisar si el pico de agosto responde a creatividad, timing o pauta para repetir patrón.</a:t>
            </a:r>
          </a:p>
        </p:txBody>
      </p:sp>
    </p:spTree>
    <p:extLst>
      <p:ext uri="{BB962C8B-B14F-4D97-AF65-F5344CB8AC3E}">
        <p14:creationId xmlns:p14="http://schemas.microsoft.com/office/powerpoint/2010/main" val="20580394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F0A4CFDD-34B6-4721-8635-14D3A8111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238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3E4E"/>
          </a:solidFill>
          <a:ln xmlns:a="http://schemas.openxmlformats.org/drawingml/2006/main" w="0">
            <a:solidFill>
              <a:srgbClr val="033E4E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352B4D-0CF4-4F7D-9647-1878C2026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0"/>
            <a:ext cx="571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F86"/>
          </a:solidFill>
          <a:ln xmlns:a="http://schemas.openxmlformats.org/drawingml/2006/main" w="0">
            <a:solidFill>
              <a:srgbClr val="0A6F86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99B4E2-6C88-4726-AA4C-03D30491E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94357"/>
                </a:solidFill>
              </a:defRPr>
            </a:pPr>
            <a:r>
              <a:rPr sz="900" b="1">
                <a:solidFill>
                  <a:srgbClr val="F94357"/>
                </a:solidFill>
              </a:rPr>
              <a:t>INTERACCIÓN / ENGAGEMENT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997A84-13F9-49A7-9746-425FE4563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19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Fuente: Tabla2 · Reporte general · Comportamiento de publicaciones en redes Oct 2025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9E5028-9622-4C13-9FB9-69AFCA8B5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F15AA1-87D7-40AE-8D5D-524A94BE2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33E4E"/>
                </a:solidFill>
              </a:defRPr>
            </a:pPr>
            <a:r>
              <a:rPr sz="2925" b="1">
                <a:solidFill>
                  <a:srgbClr val="033E4E"/>
                </a:solidFill>
              </a:rPr>
              <a:t>LinkedIn lidera engagement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C77A3A-CF65-4E89-811D-710DCEB61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57300"/>
            <a:ext cx="8096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E7C83"/>
                </a:solidFill>
              </a:defRPr>
            </a:pPr>
            <a:r>
              <a:rPr sz="1275" b="0">
                <a:solidFill>
                  <a:srgbClr val="6E7C83"/>
                </a:solidFill>
              </a:rPr>
              <a:t>Los mejores ER aparecen en carruseles de LinkedIn, especialmente en septiembre.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E343A7-3221-421F-B8A4-F3C55981E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115786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943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603E03-BDE7-43F5-B767-9B2B2F7F1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885950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Red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A44FF6-3BC2-4327-9BB9-C86C1B4FF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8736" y="1809750"/>
            <a:ext cx="1115786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4EE418-AAB6-400A-A9F2-F6E0A7ED6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4936" y="1885950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80D6BB-B98D-4F78-A9FA-DA58782C2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4521" y="1809750"/>
            <a:ext cx="1115786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881C1E-157D-491E-BB4C-0100DC066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0721" y="1885950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Día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87B815-6878-4270-9F7C-AA72D6ABA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0307" y="1809750"/>
            <a:ext cx="1115786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3BF5D0-17EF-4693-A84A-EA8781C95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6507" y="1885950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Formato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2448D1-A55E-4127-BEB9-2EC589E8A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6093" y="1809750"/>
            <a:ext cx="1115786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BF97EA-99AC-4C89-892E-AD5048CBA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2293" y="1885950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Alcance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9957EA-400F-47B0-AC8F-0F6F5607E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1879" y="1809750"/>
            <a:ext cx="1115786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1B373A-43A8-41FF-BD80-154A4452F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8079" y="1885950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Inter.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ED1B61-09CF-4CEF-AF9B-FFC0E04E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664" y="1809750"/>
            <a:ext cx="1115786" cy="3238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76B3CD-E4A2-4D15-9432-03AE70327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864" y="1885950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8CCA6D-D080-4375-A966-5C365E05B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336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118A5C-0FD4-4B41-9225-662A19DCB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193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33E4E"/>
                </a:solidFill>
              </a:defRPr>
            </a:pPr>
            <a:r>
              <a:rPr sz="825" b="1">
                <a:solidFill>
                  <a:srgbClr val="033E4E"/>
                </a:solidFill>
              </a:rPr>
              <a:t>LinkedIn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732E2A-6F7E-4C7F-8226-2EF5185EE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8736" y="21336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542E03-8463-4527-8A7D-0AFBE74B6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4936" y="22193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Septiembre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580BDE2-E3FE-4683-AD14-7BBB17EFB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4521" y="21336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FF26B57-F41C-4208-BF4B-37D2782E0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0721" y="22193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A68A855-46F7-489F-914A-F71E1EEEC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0307" y="21336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2CEC36B-D998-442D-9529-796F6064E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6507" y="22193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Carrusel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FC1231A-1218-43BD-8B6D-00A6DE6A8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6093" y="21336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A9604DE-2270-4A3E-B03C-4DE904823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2293" y="22193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130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48EF6A7-A9EE-41C1-8790-DBCEF6B23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1879" y="21336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F660874-4DB7-4C7A-937D-36A6405AB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8079" y="22193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117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E07AE2B-351C-431F-A743-BD8A95BE5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664" y="21336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86C1944-9A03-4883-A227-F0496197F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864" y="22193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90.00%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7685594-F87A-4FA4-9EE8-46A231F5D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5336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C1BBC00-BCDF-43B2-9E8C-7315425DA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6193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33E4E"/>
                </a:solidFill>
              </a:defRPr>
            </a:pPr>
            <a:r>
              <a:rPr sz="825" b="1">
                <a:solidFill>
                  <a:srgbClr val="033E4E"/>
                </a:solidFill>
              </a:rPr>
              <a:t>LinkedIn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380B800-8D70-4BE7-A15B-662FFFC35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8736" y="25336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3027A0B-8D16-4647-AC1C-5E5718023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4936" y="26193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Septiembre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A69FD70-1D1B-42C3-9A6E-ACADFF0F5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4521" y="25336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4920EE8-B9E0-4577-B440-158DDE0C3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0721" y="26193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8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188049DC-ADA2-4DD9-910E-985B954E8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0307" y="25336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9840BB8-AF76-41D7-89FA-40A762907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6507" y="26193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Carrusel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9B6D9AD-81DF-4E00-8ED9-0F5E506DB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6093" y="25336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DAC7B98-69D0-4A5A-BDF4-8BE796847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2293" y="26193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140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A4734AE3-AA7D-4157-934B-B06FB2A26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1879" y="25336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5CFEA34C-C6BE-467A-8368-F11B5EB06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8079" y="26193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121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45C0780-F971-4F31-A093-E4CEFBEAA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664" y="25336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DF1D159-273C-4D2D-BC41-6978C649F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864" y="26193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86.00%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4E6A27F-6C0C-451E-BDF2-9E08175A0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337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69F7213A-D522-4D40-BFF0-D65278A3E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194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33E4E"/>
                </a:solidFill>
              </a:defRPr>
            </a:pPr>
            <a:r>
              <a:rPr sz="825" b="1">
                <a:solidFill>
                  <a:srgbClr val="033E4E"/>
                </a:solidFill>
              </a:rPr>
              <a:t>LinkedIn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11ED9361-6E9F-41D5-80A8-6E92B28BB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8736" y="29337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77722FD4-2EA4-4A1C-8391-533F55A3A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4936" y="30194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Julio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432A9CB0-F48A-48A2-A619-2E8E193BA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4521" y="29337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6D3FED1B-C2B8-4C4B-9E6A-990964523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0721" y="30194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18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0B45FEF9-C065-49DA-905B-F55406DB7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0307" y="29337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FDCA724E-918F-4E3E-965B-18631605A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6507" y="30194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Carrusel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70D20A45-A031-4AEF-B951-48748CFC9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6093" y="29337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E4E45831-9A74-44A0-9DA8-BD7AE73ED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2293" y="30194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123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75C06CD1-EFB3-4B5A-B11D-C9560B972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1879" y="29337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67C96836-46BA-4ADE-8EB7-CAF895FB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8079" y="30194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104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8D997F18-AEC6-42EC-B60F-7CFECB71B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664" y="29337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DB2CE453-84EC-4376-AE9D-693817946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864" y="30194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85.00%</a:t>
            </a:r>
          </a:p>
        </p:txBody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2D94C146-8C27-45BD-8481-906EACA4E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3337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4082D5CD-8B5A-4869-9BD6-A49EF91EE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4194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33E4E"/>
                </a:solidFill>
              </a:defRPr>
            </a:pPr>
            <a:r>
              <a:rPr sz="825" b="1">
                <a:solidFill>
                  <a:srgbClr val="033E4E"/>
                </a:solidFill>
              </a:rPr>
              <a:t>LinkedIn</a:t>
            </a:r>
          </a:p>
        </p:txBody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E1CC3555-C253-4DB3-BA8A-9F8D886B7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8736" y="33337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43B9828F-9A97-412F-B12A-6FDE89CF5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4936" y="34194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Junio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80E0D541-9BA8-464F-8CE6-2D5AA16F1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4521" y="33337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949780C4-5D70-4678-8958-88FBCD84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0721" y="34194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2</a:t>
            </a:r>
          </a:p>
        </p:txBody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2568F1A3-2266-4B9A-84F2-A2291644A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0307" y="33337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5C088DBE-0DB3-4247-8474-6E2E49F71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6507" y="34194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Carrusel</a:t>
            </a:r>
          </a:p>
        </p:txBody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49BA389A-C4F2-41D2-9371-95C51CAC3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6093" y="33337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FA89EACA-6157-4187-99D9-6C2A0EED2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2293" y="34194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116</a:t>
            </a:r>
          </a:p>
        </p:txBody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A8620ED7-83CD-4891-9322-7367CB99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1879" y="33337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8DBC3214-19E1-4E6B-B2C1-328A5CFB1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8079" y="34194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95</a:t>
            </a:r>
          </a:p>
        </p:txBody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05C604B4-3B58-4918-86DD-AEE98E182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664" y="333375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CFD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FA6EE059-6EE8-41C7-8E09-0A830751F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864" y="341947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82.00%</a:t>
            </a:r>
          </a:p>
        </p:txBody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25EAA115-F764-4799-BCE0-1BF3B236E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338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97C361CA-6705-426E-801C-E241F2ED8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8195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33E4E"/>
                </a:solidFill>
              </a:defRPr>
            </a:pPr>
            <a:r>
              <a:rPr sz="825" b="1">
                <a:solidFill>
                  <a:srgbClr val="033E4E"/>
                </a:solidFill>
              </a:rPr>
              <a:t>LinkedIn</a:t>
            </a:r>
          </a:p>
        </p:txBody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0A15C743-48C0-4FF1-92B7-336E6218F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8736" y="37338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9B96CDB1-15A8-4C07-9B76-F8C516FF5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4936" y="38195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Julio</a:t>
            </a:r>
          </a:p>
        </p:txBody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4EF272EB-7245-4CA7-A2B5-30F7792B4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4521" y="37338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AEE97A9C-D908-4952-A3CB-3D7BDD324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0721" y="38195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4</a:t>
            </a:r>
          </a:p>
        </p:txBody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75654EBC-C8F1-4FF6-B181-A8867CA30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0307" y="37338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EE389291-6B9E-4E72-A489-62AFA0765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6507" y="38195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Carrusel</a:t>
            </a:r>
          </a:p>
        </p:txBody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8677E5FA-0585-4F95-AA6C-504BED803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6093" y="37338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26080F6C-AF9B-4A50-9CE1-75B5B1A6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2293" y="38195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132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4BCCB5C2-CE85-47F7-8C53-522BAEA13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1879" y="37338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09865497-FEF9-430C-A97D-70D73B2FA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8079" y="38195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108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D832B42E-4EB4-4B33-B38C-C81ED0531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664" y="3733800"/>
            <a:ext cx="1115786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B237896D-57D1-47B9-ACEB-B8081C9E9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864" y="3819525"/>
            <a:ext cx="96338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101C24"/>
                </a:solidFill>
              </a:defRPr>
            </a:pPr>
            <a:r>
              <a:rPr sz="825" b="0">
                <a:solidFill>
                  <a:srgbClr val="101C24"/>
                </a:solidFill>
              </a:rPr>
              <a:t>82.00%</a:t>
            </a:r>
          </a:p>
        </p:txBody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77EAFCAF-ED9D-469F-8CAB-6AC695498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1866900"/>
            <a:ext cx="2190750" cy="2152650"/>
          </a:xfrm>
          <a:prstGeom xmlns:a="http://schemas.openxmlformats.org/drawingml/2006/main" prst="roundRect">
            <a:avLst>
              <a:gd name="adj" fmla="val 53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94357"/>
            </a:solidFill>
            <a:prstDash val="solid"/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3F6B1DFD-05C2-42BA-A2B5-80E03F520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266950"/>
            <a:ext cx="1619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F94357"/>
                </a:solidFill>
              </a:defRPr>
            </a:pPr>
            <a:r>
              <a:rPr sz="3150" b="1">
                <a:solidFill>
                  <a:srgbClr val="F94357"/>
                </a:solidFill>
              </a:rPr>
              <a:t>90.00%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902CB226-EE48-4144-9998-9E4A319E4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91465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33E4E"/>
                </a:solidFill>
              </a:defRPr>
            </a:pPr>
            <a:r>
              <a:rPr sz="975" b="1">
                <a:solidFill>
                  <a:srgbClr val="033E4E"/>
                </a:solidFill>
              </a:rPr>
              <a:t>ER MÁXIMO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AF671E75-59C9-4A41-9A0A-6CF107EEB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276600"/>
            <a:ext cx="1866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101C24"/>
                </a:solidFill>
              </a:defRPr>
            </a:pPr>
            <a:r>
              <a:rPr sz="1050" b="0">
                <a:solidFill>
                  <a:srgbClr val="101C24"/>
                </a:solidFill>
              </a:rPr>
              <a:t>LinkedIn · Carrusel · Septiembre 1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51367C6B-7D9E-4311-90EC-E01E1D59E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9720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solidFill>
              <a:srgbClr val="F94357"/>
            </a:solidFill>
            <a:prstDash val="solid"/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E57EDC79-A5A8-41B4-BA4B-B64F70F4B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905375"/>
            <a:ext cx="9067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C24"/>
                </a:solidFill>
              </a:defRPr>
            </a:pPr>
            <a:r>
              <a:rPr sz="1275" b="0">
                <a:solidFill>
                  <a:srgbClr val="101C24"/>
                </a:solidFill>
              </a:rPr>
              <a:t>La comunidad conecta con piezas de profundidad: carruseles explicativos y contenido útil.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5DF02FC1-B20B-4209-B919-697D755D9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solidFill>
              <a:srgbClr val="F94357"/>
            </a:solidFill>
            <a:prstDash val="solid"/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2FA0D53F-969A-4258-A762-B17FC897D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267325"/>
            <a:ext cx="9067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C24"/>
                </a:solidFill>
              </a:defRPr>
            </a:pPr>
            <a:r>
              <a:rPr sz="1275" b="0">
                <a:solidFill>
                  <a:srgbClr val="101C24"/>
                </a:solidFill>
              </a:rPr>
              <a:t>La caída de alcance no necesariamente implica caída de calidad; septiembre sube ER vs agosto.</a:t>
            </a:r>
          </a:p>
        </p:txBody>
      </p:sp>
    </p:spTree>
    <p:extLst>
      <p:ext uri="{BB962C8B-B14F-4D97-AF65-F5344CB8AC3E}">
        <p14:creationId xmlns:p14="http://schemas.microsoft.com/office/powerpoint/2010/main" val="9903797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CE67BC96-17A9-41AA-B954-467F35F50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238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3E4E"/>
          </a:solidFill>
          <a:ln xmlns:a="http://schemas.openxmlformats.org/drawingml/2006/main" w="0">
            <a:solidFill>
              <a:srgbClr val="033E4E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9FC106-16E0-4CAE-AD21-FC27C612B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0"/>
            <a:ext cx="571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F86"/>
          </a:solidFill>
          <a:ln xmlns:a="http://schemas.openxmlformats.org/drawingml/2006/main" w="0">
            <a:solidFill>
              <a:srgbClr val="0A6F86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6FEBAC-66DD-48C2-81DF-64B9145D6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94357"/>
                </a:solidFill>
              </a:defRPr>
            </a:pPr>
            <a:r>
              <a:rPr sz="900" b="1">
                <a:solidFill>
                  <a:srgbClr val="F94357"/>
                </a:solidFill>
              </a:rPr>
              <a:t>SEPTIEMBRE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D49985-C00A-410A-9948-1834239DD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19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Fuente: Tabla2 · Reporte general · Comportamiento de publicaciones en redes Oct 2025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AC3065-4310-4621-978A-90EF44C38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4BD6C3-B903-4DCC-B481-B92BAE807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33E4E"/>
                </a:solidFill>
              </a:defRPr>
            </a:pPr>
            <a:r>
              <a:rPr sz="2925" b="1">
                <a:solidFill>
                  <a:srgbClr val="033E4E"/>
                </a:solidFill>
              </a:rPr>
              <a:t>Septiembre: menos alcance, mejor eficiencia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9CFD5D-64FD-456E-9877-20CAEBD42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57300"/>
            <a:ext cx="8096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E7C83"/>
                </a:solidFill>
              </a:defRPr>
            </a:pPr>
            <a:r>
              <a:rPr sz="1275" b="0">
                <a:solidFill>
                  <a:srgbClr val="6E7C83"/>
                </a:solidFill>
              </a:rPr>
              <a:t>El PDF habla de recuperación inicial y volatilidad posterior; la data confirma menor alcance vs agosto y mejor 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0AB1CC-391E-4EBA-BD55-39AD02C3F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00250"/>
            <a:ext cx="238125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795F20-F18C-4B92-A0D8-5CC1A0F63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00250"/>
            <a:ext cx="47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9D0785-4F52-43D5-BAFD-7237582D0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71700"/>
            <a:ext cx="2076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94357"/>
                </a:solidFill>
              </a:defRPr>
            </a:pPr>
            <a:r>
              <a:rPr sz="825" b="1">
                <a:solidFill>
                  <a:srgbClr val="F94357"/>
                </a:solidFill>
              </a:rPr>
              <a:t>POSTS SEPTIEMBRE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5065F5-4ED3-431F-8614-A2D527E97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81250"/>
            <a:ext cx="2076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33E4E"/>
                </a:solidFill>
              </a:defRPr>
            </a:pPr>
            <a:r>
              <a:rPr sz="2550" b="1">
                <a:solidFill>
                  <a:srgbClr val="033E4E"/>
                </a:solidFill>
              </a:rPr>
              <a:t>32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D9680F-8D04-4D69-B41C-B3393CE64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2076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E7C83"/>
                </a:solidFill>
              </a:defRPr>
            </a:pPr>
            <a:r>
              <a:rPr sz="825" b="0">
                <a:solidFill>
                  <a:srgbClr val="6E7C83"/>
                </a:solidFill>
              </a:rPr>
              <a:t>vs 52 en agosto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9EB7A8-E407-47A0-B951-823879F63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000250"/>
            <a:ext cx="238125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B87F55-DE76-471D-A6ED-207E1F5B9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000250"/>
            <a:ext cx="47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32AE06-F8E4-4AA0-9F5D-E448D590A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171700"/>
            <a:ext cx="2076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94357"/>
                </a:solidFill>
              </a:defRPr>
            </a:pPr>
            <a:r>
              <a:rPr sz="825" b="1">
                <a:solidFill>
                  <a:srgbClr val="F94357"/>
                </a:solidFill>
              </a:rPr>
              <a:t>ALCANCE SEPTIEMBRE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E32E78-3F9D-4D4E-B3C2-562160CAF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381250"/>
            <a:ext cx="2076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33E4E"/>
                </a:solidFill>
              </a:defRPr>
            </a:pPr>
            <a:r>
              <a:rPr sz="2550" b="1">
                <a:solidFill>
                  <a:srgbClr val="033E4E"/>
                </a:solidFill>
              </a:rPr>
              <a:t>6,368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9C2AD1-74AB-4A5D-8CA0-F8594C84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819400"/>
            <a:ext cx="2076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E7C83"/>
                </a:solidFill>
              </a:defRPr>
            </a:pPr>
            <a:r>
              <a:rPr sz="825" b="0">
                <a:solidFill>
                  <a:srgbClr val="6E7C83"/>
                </a:solidFill>
              </a:rPr>
              <a:t>-51% vs agosto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97018D-BA60-44C7-87EC-E3E28D93F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000250"/>
            <a:ext cx="238125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AA19AD-54C6-4C16-994B-FD8CFF7D7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000250"/>
            <a:ext cx="47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3E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D4C175-57EA-4CE0-8FDC-982E2E05A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171700"/>
            <a:ext cx="2076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94357"/>
                </a:solidFill>
              </a:defRPr>
            </a:pPr>
            <a:r>
              <a:rPr sz="825" b="1">
                <a:solidFill>
                  <a:srgbClr val="F94357"/>
                </a:solidFill>
              </a:rPr>
              <a:t>INTERACCIONES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DECDE1-5CE6-41DB-8AC5-1A2F6EDDB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381250"/>
            <a:ext cx="2076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33E4E"/>
                </a:solidFill>
              </a:defRPr>
            </a:pPr>
            <a:r>
              <a:rPr sz="2550" b="1">
                <a:solidFill>
                  <a:srgbClr val="033E4E"/>
                </a:solidFill>
              </a:rPr>
              <a:t>613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DEFD85-7625-4286-947A-914DAB1F5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819400"/>
            <a:ext cx="2076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E7C83"/>
                </a:solidFill>
              </a:defRPr>
            </a:pPr>
            <a:r>
              <a:rPr sz="825" b="0">
                <a:solidFill>
                  <a:srgbClr val="6E7C83"/>
                </a:solidFill>
              </a:rPr>
              <a:t>-42% vs agosto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39D53E-54C0-4ECC-89C7-4BD8AA291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000250"/>
            <a:ext cx="238125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BA7547-743E-437F-84CD-3CC269FB4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000250"/>
            <a:ext cx="47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35B84D5-0D6D-48A0-A73C-E81D0BA59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171700"/>
            <a:ext cx="2076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94357"/>
                </a:solidFill>
              </a:defRPr>
            </a:pPr>
            <a:r>
              <a:rPr sz="825" b="1">
                <a:solidFill>
                  <a:srgbClr val="F94357"/>
                </a:solidFill>
              </a:rPr>
              <a:t>ER SEPTIEMBRE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40AB243-8FBB-473F-8036-594153E0A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381250"/>
            <a:ext cx="2076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33E4E"/>
                </a:solidFill>
              </a:defRPr>
            </a:pPr>
            <a:r>
              <a:rPr sz="2550" b="1">
                <a:solidFill>
                  <a:srgbClr val="033E4E"/>
                </a:solidFill>
              </a:rPr>
              <a:t>9.63%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B77306F-7E79-48C5-892B-CA82F8CA7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819400"/>
            <a:ext cx="2076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E7C83"/>
                </a:solidFill>
              </a:defRPr>
            </a:pPr>
            <a:r>
              <a:rPr sz="825" b="0">
                <a:solidFill>
                  <a:srgbClr val="6E7C83"/>
                </a:solidFill>
              </a:rPr>
              <a:t>+1.55 pp vs agosto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E553570-01A8-4C15-A503-468BBD7B1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8957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solidFill>
              <a:srgbClr val="F94357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6464E57-010D-44B5-B062-478DC4DD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29050"/>
            <a:ext cx="8877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C24"/>
                </a:solidFill>
              </a:defRPr>
            </a:pPr>
            <a:r>
              <a:rPr sz="1275" b="0">
                <a:solidFill>
                  <a:srgbClr val="101C24"/>
                </a:solidFill>
              </a:rPr>
              <a:t>Mantener carruseles de alto valor en LinkedIn como motor de interacción.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C1C11C8-470D-4272-A0AF-40FB4DCAB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2957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solidFill>
              <a:srgbClr val="F94357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FBC01A2-3854-451B-A21E-B4F4C60AB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229100"/>
            <a:ext cx="8877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C24"/>
                </a:solidFill>
              </a:defRPr>
            </a:pPr>
            <a:r>
              <a:rPr sz="1275" b="0">
                <a:solidFill>
                  <a:srgbClr val="101C24"/>
                </a:solidFill>
              </a:rPr>
              <a:t>Evitar sobresaturación de contenidos similares: variar tema, gancho y formato.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3FE2620-2C3E-48EC-89ED-3433EAF4F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95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4357"/>
          </a:solidFill>
          <a:ln xmlns:a="http://schemas.openxmlformats.org/drawingml/2006/main" w="0">
            <a:solidFill>
              <a:srgbClr val="F94357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D7BB18C-A4A3-40DF-90ED-7DB1C4A36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629150"/>
            <a:ext cx="8877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C24"/>
                </a:solidFill>
              </a:defRPr>
            </a:pPr>
            <a:r>
              <a:rPr sz="1275" b="0">
                <a:solidFill>
                  <a:srgbClr val="101C24"/>
                </a:solidFill>
              </a:rPr>
              <a:t>Separar metas: Facebook para alcance, LinkedIn para engagement, Instagram para presencia y soporte.</a:t>
            </a:r>
          </a:p>
        </p:txBody>
      </p:sp>
    </p:spTree>
    <p:extLst>
      <p:ext uri="{BB962C8B-B14F-4D97-AF65-F5344CB8AC3E}">
        <p14:creationId xmlns:p14="http://schemas.microsoft.com/office/powerpoint/2010/main" val="199447639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5B20BEC2-DB2C-4554-B9B3-B7ED76DE9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238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3E4E"/>
          </a:solidFill>
          <a:ln xmlns:a="http://schemas.openxmlformats.org/drawingml/2006/main" w="0">
            <a:solidFill>
              <a:srgbClr val="033E4E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94DC77-0EAB-469B-9F3F-C1B3125BE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0"/>
            <a:ext cx="571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F86"/>
          </a:solidFill>
          <a:ln xmlns:a="http://schemas.openxmlformats.org/drawingml/2006/main" w="0">
            <a:solidFill>
              <a:srgbClr val="0A6F86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DE9AF2-EE96-4399-874B-6F2F7597E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94357"/>
                </a:solidFill>
              </a:defRPr>
            </a:pPr>
            <a:r>
              <a:rPr sz="900" b="1">
                <a:solidFill>
                  <a:srgbClr val="F94357"/>
                </a:solidFill>
              </a:rPr>
              <a:t>RECOMENDACIONES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D77492-2578-41A9-B951-A486F75B5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19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Fuente: Tabla2 · Reporte general · Comportamiento de publicaciones en redes Oct 2025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038501-A6AF-4036-AAED-B474EC95A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E7C83"/>
                </a:solidFill>
              </a:defRPr>
            </a:pPr>
            <a:r>
              <a:rPr sz="750" b="0">
                <a:solidFill>
                  <a:srgbClr val="6E7C83"/>
                </a:solidFill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D1CE46-0D16-4FE5-A012-9CC669DA7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33E4E"/>
                </a:solidFill>
              </a:defRPr>
            </a:pPr>
            <a:r>
              <a:rPr sz="2925" b="1">
                <a:solidFill>
                  <a:srgbClr val="033E4E"/>
                </a:solidFill>
              </a:rPr>
              <a:t>Próximas acciones sugeridas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A150CA-2680-4623-AE2D-B1B13F2A7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57300"/>
            <a:ext cx="8096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E7C83"/>
                </a:solidFill>
              </a:defRPr>
            </a:pPr>
            <a:r>
              <a:rPr sz="1275" b="0">
                <a:solidFill>
                  <a:srgbClr val="6E7C83"/>
                </a:solidFill>
              </a:rPr>
              <a:t>Convertir la lectura de métricas en decisiones de contenido por red.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E4D966-6348-4CC3-9534-BDA12EDF7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38350"/>
            <a:ext cx="47625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3D04AC-278F-43AC-BEBB-DCFAF4883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266950"/>
            <a:ext cx="5143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94357"/>
                </a:solidFill>
              </a:defRPr>
            </a:pPr>
            <a:r>
              <a:rPr sz="2850" b="1">
                <a:solidFill>
                  <a:srgbClr val="F94357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CBE598-8FDC-4A1F-9230-33C490D27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2669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33E4E"/>
                </a:solidFill>
              </a:defRPr>
            </a:pPr>
            <a:r>
              <a:rPr sz="1650" b="1">
                <a:solidFill>
                  <a:srgbClr val="033E4E"/>
                </a:solidFill>
              </a:rPr>
              <a:t>Escalar alcance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5187DE-57A3-4567-AAA6-38C639EA2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628900"/>
            <a:ext cx="3524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01C24"/>
                </a:solidFill>
              </a:defRPr>
            </a:pPr>
            <a:r>
              <a:rPr sz="1125" b="0">
                <a:solidFill>
                  <a:srgbClr val="101C24"/>
                </a:solidFill>
              </a:rPr>
              <a:t>Replicar aprendizajes del Reel de Facebook de agosto y probar 2 variantes con ganchos distintos.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394661-2D63-41D9-A261-74B851864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038350"/>
            <a:ext cx="47625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B41C8E-6A91-4CAE-BAD8-7FBD345E9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266950"/>
            <a:ext cx="5143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94357"/>
                </a:solidFill>
              </a:defRPr>
            </a:pPr>
            <a:r>
              <a:rPr sz="2850" b="1">
                <a:solidFill>
                  <a:srgbClr val="F94357"/>
                </a:solidFill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F21693-92AD-4A9A-9CF8-7FDF7E886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2669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33E4E"/>
                </a:solidFill>
              </a:defRPr>
            </a:pPr>
            <a:r>
              <a:rPr sz="1650" b="1">
                <a:solidFill>
                  <a:srgbClr val="033E4E"/>
                </a:solidFill>
              </a:rPr>
              <a:t>Profundizar engagement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2A7FD0-F301-4E30-AE72-6DE06DE72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628900"/>
            <a:ext cx="3524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01C24"/>
                </a:solidFill>
              </a:defRPr>
            </a:pPr>
            <a:r>
              <a:rPr sz="1125" b="0">
                <a:solidFill>
                  <a:srgbClr val="101C24"/>
                </a:solidFill>
              </a:rPr>
              <a:t>Priorizar carruseles de LinkedIn con estructura educativa, CTA de conversación y serie temática.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F30777-A659-449E-91CA-BDB19509F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47625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03B180-4C58-4630-9E3D-69A0F79D6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229100"/>
            <a:ext cx="5143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94357"/>
                </a:solidFill>
              </a:defRPr>
            </a:pPr>
            <a:r>
              <a:rPr sz="2850" b="1">
                <a:solidFill>
                  <a:srgbClr val="F94357"/>
                </a:solidFill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90F23D-07A1-4D83-B8D8-459EAAE57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22910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33E4E"/>
                </a:solidFill>
              </a:defRPr>
            </a:pPr>
            <a:r>
              <a:rPr sz="1650" b="1">
                <a:solidFill>
                  <a:srgbClr val="033E4E"/>
                </a:solidFill>
              </a:rPr>
              <a:t>Reducir saturación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B1F287-43F3-44B4-8291-CE79FCA3E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591050"/>
            <a:ext cx="3524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01C24"/>
                </a:solidFill>
              </a:defRPr>
            </a:pPr>
            <a:r>
              <a:rPr sz="1125" b="0">
                <a:solidFill>
                  <a:srgbClr val="101C24"/>
                </a:solidFill>
              </a:rPr>
              <a:t>Alternar carrusel, reel e imagen; evitar bloques consecutivos con la misma narrativa visual.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DB619C-768E-41CF-9015-D0263866D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000500"/>
            <a:ext cx="47625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3D6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4756F8-DD11-42F8-8BB4-58AA8F13C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229100"/>
            <a:ext cx="5143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94357"/>
                </a:solidFill>
              </a:defRPr>
            </a:pPr>
            <a:r>
              <a:rPr sz="2850" b="1">
                <a:solidFill>
                  <a:srgbClr val="F94357"/>
                </a:solidFill>
              </a:rPr>
              <a:t>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BA413C-48BE-45A1-B9FD-528B7943B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22910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33E4E"/>
                </a:solidFill>
              </a:defRPr>
            </a:pPr>
            <a:r>
              <a:rPr sz="1650" b="1">
                <a:solidFill>
                  <a:srgbClr val="033E4E"/>
                </a:solidFill>
              </a:rPr>
              <a:t>Medir por objetivo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ACE25E-BE49-41B4-B8F6-BDE2FBAE1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524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01C24"/>
                </a:solidFill>
              </a:defRPr>
            </a:pPr>
            <a:r>
              <a:rPr sz="1125" b="0">
                <a:solidFill>
                  <a:srgbClr val="101C24"/>
                </a:solidFill>
              </a:rPr>
              <a:t>Evaluar Facebook por alcance/post, LinkedIn por ER e interacciones, Instagram por consistencia y soporte.</a:t>
            </a:r>
          </a:p>
        </p:txBody>
      </p:sp>
    </p:spTree>
    <p:extLst>
      <p:ext uri="{BB962C8B-B14F-4D97-AF65-F5344CB8AC3E}">
        <p14:creationId xmlns:p14="http://schemas.microsoft.com/office/powerpoint/2010/main" val="18657674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2026-06-23T04:28:21.7610000Z</dcterms:created>
  <dcterms:modified xsi:type="dcterms:W3CDTF">2026-06-23T04:28:21.7610000Z</dcterms:modified>
</coreProperties>
</file>